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22"/>
  </p:notesMasterIdLst>
  <p:sldIdLst>
    <p:sldId id="256" r:id="rId5"/>
    <p:sldId id="257" r:id="rId6"/>
    <p:sldId id="276" r:id="rId7"/>
    <p:sldId id="259" r:id="rId8"/>
    <p:sldId id="260" r:id="rId9"/>
    <p:sldId id="262" r:id="rId10"/>
    <p:sldId id="264" r:id="rId11"/>
    <p:sldId id="265" r:id="rId12"/>
    <p:sldId id="267" r:id="rId13"/>
    <p:sldId id="273" r:id="rId14"/>
    <p:sldId id="268" r:id="rId15"/>
    <p:sldId id="274" r:id="rId16"/>
    <p:sldId id="275" r:id="rId17"/>
    <p:sldId id="269" r:id="rId18"/>
    <p:sldId id="270" r:id="rId19"/>
    <p:sldId id="271" r:id="rId20"/>
    <p:sldId id="272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isVlCsqn473GQ2cT08M1dxEOIX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3D46"/>
    <a:srgbClr val="D84717"/>
    <a:srgbClr val="D83A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3B8FD7-EE26-AC0A-EEB6-80E4157D491A}" v="87" dt="2021-03-18T22:53:29.288"/>
    <p1510:client id="{5D42922F-24A4-B14E-A07D-B0E156085E75}" v="82" dt="2021-03-19T08:38:54.578"/>
    <p1510:client id="{839BB59F-204C-B000-B928-2C6F99AC64EB}" v="34" dt="2021-03-18T22:55:05.682"/>
    <p1510:client id="{CCF43EE0-E60B-4047-A52F-566C51F27997}" v="82" dt="2021-03-18T23:01:59.287"/>
    <p1510:client id="{FAE5A941-411A-4FF0-9B8D-CDA6385F64CD}" v="258" dt="2021-03-18T22:33:20.086"/>
    <p1510:client id="{FDFAEB19-0759-44A5-2DCF-C629C24148A6}" v="14" dt="2021-03-19T10:35:56.8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737"/>
  </p:normalViewPr>
  <p:slideViewPr>
    <p:cSldViewPr snapToGrid="0">
      <p:cViewPr varScale="1">
        <p:scale>
          <a:sx n="90" d="100"/>
          <a:sy n="90" d="100"/>
        </p:scale>
        <p:origin x="23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customschemas.google.com/relationships/presentationmetadata" Target="metadata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71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031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176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036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85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72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037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057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649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721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921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308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Aq4oKSYfI4?feature=oembed" TargetMode="External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9" name="Rectangle 12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22768F54-C1C4-4B41-8F58-7877D96802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45" r="-1" b="10479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31" name="Rectangle 13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Google Shape;101;p1"/>
          <p:cNvSpPr txBox="1">
            <a:spLocks noGrp="1"/>
          </p:cNvSpPr>
          <p:nvPr>
            <p:ph type="ctrTitle"/>
          </p:nvPr>
        </p:nvSpPr>
        <p:spPr>
          <a:xfrm>
            <a:off x="1128622" y="345221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lIns="91425" tIns="45700" rIns="91425" bIns="45700" anchorCtr="0">
            <a:normAutofit/>
          </a:bodyPr>
          <a:lstStyle/>
          <a:p>
            <a:pPr>
              <a:spcBef>
                <a:spcPts val="0"/>
              </a:spcBef>
              <a:buClr>
                <a:srgbClr val="262626"/>
              </a:buClr>
              <a:buSzPts val="8000"/>
            </a:pPr>
            <a:r>
              <a:rPr lang="fr-FR" sz="5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Projet : The face </a:t>
            </a:r>
            <a:r>
              <a:rPr lang="fr-FR" sz="5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tracker</a:t>
            </a:r>
            <a:r>
              <a:rPr lang="fr-FR" sz="5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  </a:t>
            </a:r>
            <a:br>
              <a:rPr lang="fr-FR" sz="5200" dirty="0">
                <a:solidFill>
                  <a:srgbClr val="FFFFFF"/>
                </a:solidFill>
              </a:rPr>
            </a:br>
            <a:endParaRPr lang="fr-FR" sz="5200" dirty="0">
              <a:solidFill>
                <a:srgbClr val="FFFFFF"/>
              </a:solidFill>
            </a:endParaRPr>
          </a:p>
        </p:txBody>
      </p:sp>
      <p:sp>
        <p:nvSpPr>
          <p:cNvPr id="102" name="Google Shape;102;p1"/>
          <p:cNvSpPr txBox="1">
            <a:spLocks noGrp="1"/>
          </p:cNvSpPr>
          <p:nvPr>
            <p:ph type="subTitle" idx="1"/>
          </p:nvPr>
        </p:nvSpPr>
        <p:spPr>
          <a:xfrm>
            <a:off x="706351" y="6344800"/>
            <a:ext cx="10058400" cy="12827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SzPts val="2400"/>
              <a:buNone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LERONDEAU RAVEL CAPUANO ARNOUX</a:t>
            </a:r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F051A513-4708-4906-8F32-7CCB7F4CD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0196" y="5707724"/>
            <a:ext cx="1693653" cy="9404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102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3DC761F7-F594-43DF-87D4-3AF403881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52" y="1284903"/>
            <a:ext cx="7342021" cy="4768667"/>
          </a:xfrm>
          <a:prstGeom prst="rect">
            <a:avLst/>
          </a:prstGeom>
        </p:spPr>
      </p:pic>
      <p:sp>
        <p:nvSpPr>
          <p:cNvPr id="6" name="Google Shape;179;p12">
            <a:extLst>
              <a:ext uri="{FF2B5EF4-FFF2-40B4-BE49-F238E27FC236}">
                <a16:creationId xmlns:a16="http://schemas.microsoft.com/office/drawing/2014/main" id="{C0257B38-D962-4D88-9D7B-A44472DDC7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552" y="-39135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4800"/>
            </a:pPr>
            <a:r>
              <a:rPr lang="fr-FR" sz="3600" dirty="0"/>
              <a:t>4.1 Premier algorithme : </a:t>
            </a:r>
            <a:r>
              <a:rPr lang="fr-FR" sz="3600" b="1" dirty="0" err="1"/>
              <a:t>Haarcascade</a:t>
            </a:r>
            <a:r>
              <a:rPr lang="fr-FR" sz="3600" b="1" dirty="0"/>
              <a:t> Classifier</a:t>
            </a:r>
            <a:endParaRPr lang="en-US" sz="3600" b="1" dirty="0">
              <a:cs typeface="Calibri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D1D0D2-69E2-4F4A-86FA-118D6CE1CEEB}"/>
              </a:ext>
            </a:extLst>
          </p:cNvPr>
          <p:cNvSpPr txBox="1"/>
          <p:nvPr/>
        </p:nvSpPr>
        <p:spPr>
          <a:xfrm>
            <a:off x="7867650" y="3979719"/>
            <a:ext cx="4102677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latin typeface="Calibri"/>
              </a:rPr>
              <a:t>detectMultiScale</a:t>
            </a:r>
            <a:r>
              <a:rPr lang="en-US">
                <a:latin typeface="Calibri"/>
              </a:rPr>
              <a:t>() : </a:t>
            </a:r>
            <a:r>
              <a:rPr lang="en-US" err="1">
                <a:latin typeface="Calibri"/>
              </a:rPr>
              <a:t>Détecte</a:t>
            </a:r>
            <a:r>
              <a:rPr lang="en-US">
                <a:latin typeface="Calibri"/>
              </a:rPr>
              <a:t> les </a:t>
            </a:r>
            <a:r>
              <a:rPr lang="en-US" err="1">
                <a:latin typeface="Calibri"/>
              </a:rPr>
              <a:t>objets</a:t>
            </a:r>
            <a:r>
              <a:rPr lang="en-US">
                <a:latin typeface="Calibri"/>
              </a:rPr>
              <a:t> de </a:t>
            </a:r>
            <a:r>
              <a:rPr lang="en-US" err="1">
                <a:latin typeface="Calibri"/>
              </a:rPr>
              <a:t>différentes</a:t>
            </a:r>
            <a:r>
              <a:rPr lang="en-US">
                <a:latin typeface="Calibri"/>
              </a:rPr>
              <a:t> </a:t>
            </a:r>
            <a:r>
              <a:rPr lang="en-US" err="1">
                <a:latin typeface="Calibri"/>
              </a:rPr>
              <a:t>tailles</a:t>
            </a:r>
            <a:r>
              <a:rPr lang="en-US">
                <a:latin typeface="Calibri"/>
              </a:rPr>
              <a:t> dans </a:t>
            </a:r>
            <a:r>
              <a:rPr lang="en-US" err="1">
                <a:latin typeface="Calibri"/>
              </a:rPr>
              <a:t>l'image</a:t>
            </a:r>
            <a:r>
              <a:rPr lang="en-US">
                <a:latin typeface="Calibri"/>
              </a:rPr>
              <a:t> </a:t>
            </a:r>
            <a:r>
              <a:rPr lang="en-US" err="1">
                <a:latin typeface="Calibri"/>
              </a:rPr>
              <a:t>d'entrée</a:t>
            </a:r>
            <a:r>
              <a:rPr lang="en-US">
                <a:latin typeface="Calibri"/>
              </a:rPr>
              <a:t>. Les </a:t>
            </a:r>
            <a:r>
              <a:rPr lang="en-US" err="1">
                <a:latin typeface="Calibri"/>
              </a:rPr>
              <a:t>objets</a:t>
            </a:r>
            <a:r>
              <a:rPr lang="en-US">
                <a:latin typeface="Calibri"/>
              </a:rPr>
              <a:t> </a:t>
            </a:r>
            <a:r>
              <a:rPr lang="en-US" err="1">
                <a:latin typeface="Calibri"/>
              </a:rPr>
              <a:t>détectés</a:t>
            </a:r>
            <a:r>
              <a:rPr lang="en-US">
                <a:latin typeface="Calibri"/>
              </a:rPr>
              <a:t> </a:t>
            </a:r>
            <a:r>
              <a:rPr lang="en-US" err="1">
                <a:latin typeface="Calibri"/>
              </a:rPr>
              <a:t>sont</a:t>
            </a:r>
            <a:r>
              <a:rPr lang="en-US">
                <a:latin typeface="Calibri"/>
              </a:rPr>
              <a:t> </a:t>
            </a:r>
            <a:r>
              <a:rPr lang="en-US" err="1">
                <a:latin typeface="Calibri"/>
              </a:rPr>
              <a:t>renvoyés</a:t>
            </a:r>
            <a:r>
              <a:rPr lang="en-US">
                <a:latin typeface="Calibri"/>
              </a:rPr>
              <a:t> sous la </a:t>
            </a:r>
            <a:r>
              <a:rPr lang="en-US" err="1">
                <a:latin typeface="Calibri"/>
              </a:rPr>
              <a:t>forme</a:t>
            </a:r>
            <a:r>
              <a:rPr lang="en-US">
                <a:latin typeface="Calibri"/>
              </a:rPr>
              <a:t> </a:t>
            </a:r>
            <a:r>
              <a:rPr lang="en-US" err="1">
                <a:latin typeface="Calibri"/>
              </a:rPr>
              <a:t>d'une</a:t>
            </a:r>
            <a:r>
              <a:rPr lang="en-US">
                <a:latin typeface="Calibri"/>
              </a:rPr>
              <a:t> </a:t>
            </a:r>
            <a:r>
              <a:rPr lang="en-US" err="1">
                <a:latin typeface="Calibri"/>
              </a:rPr>
              <a:t>liste</a:t>
            </a:r>
            <a:r>
              <a:rPr lang="en-US">
                <a:latin typeface="Calibri"/>
              </a:rPr>
              <a:t> de rectangles.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96E5A4-5293-4324-9AA7-ADCA8F426A53}"/>
              </a:ext>
            </a:extLst>
          </p:cNvPr>
          <p:cNvCxnSpPr/>
          <p:nvPr/>
        </p:nvCxnSpPr>
        <p:spPr>
          <a:xfrm flipV="1">
            <a:off x="5872595" y="4345130"/>
            <a:ext cx="1988126" cy="34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C4E3AE4-05AB-4C99-8792-0B41DB24E889}"/>
              </a:ext>
            </a:extLst>
          </p:cNvPr>
          <p:cNvSpPr txBox="1"/>
          <p:nvPr/>
        </p:nvSpPr>
        <p:spPr>
          <a:xfrm>
            <a:off x="8958694" y="2637559"/>
            <a:ext cx="3011632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</a:rPr>
              <a:t>On </a:t>
            </a:r>
            <a:r>
              <a:rPr lang="en-US" err="1">
                <a:latin typeface="Calibri"/>
              </a:rPr>
              <a:t>importe</a:t>
            </a:r>
            <a:r>
              <a:rPr lang="en-US">
                <a:latin typeface="Calibri"/>
              </a:rPr>
              <a:t> la </a:t>
            </a:r>
            <a:r>
              <a:rPr lang="en-US" err="1">
                <a:latin typeface="Calibri"/>
              </a:rPr>
              <a:t>librarie</a:t>
            </a:r>
            <a:r>
              <a:rPr lang="en-US">
                <a:latin typeface="Calibri"/>
              </a:rPr>
              <a:t> "haarcascade_frontalface_default.xml pour la detection de visage. 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9B0C50-EA3E-4D29-B2BB-8F0C142EA8DC}"/>
              </a:ext>
            </a:extLst>
          </p:cNvPr>
          <p:cNvCxnSpPr>
            <a:cxnSpLocks/>
          </p:cNvCxnSpPr>
          <p:nvPr/>
        </p:nvCxnSpPr>
        <p:spPr>
          <a:xfrm flipV="1">
            <a:off x="7682344" y="3002970"/>
            <a:ext cx="1269422" cy="34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Right Bracket 11">
            <a:extLst>
              <a:ext uri="{FF2B5EF4-FFF2-40B4-BE49-F238E27FC236}">
                <a16:creationId xmlns:a16="http://schemas.microsoft.com/office/drawing/2014/main" id="{38940BFC-9714-4D7E-A18D-2993AFCCCBAB}"/>
              </a:ext>
            </a:extLst>
          </p:cNvPr>
          <p:cNvSpPr/>
          <p:nvPr/>
        </p:nvSpPr>
        <p:spPr>
          <a:xfrm>
            <a:off x="4747572" y="4959060"/>
            <a:ext cx="467590" cy="701387"/>
          </a:xfrm>
          <a:prstGeom prst="rightBracket">
            <a:avLst/>
          </a:prstGeom>
          <a:ln w="28575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B0EE43D-0C93-4CB0-AC96-1712577C733D}"/>
              </a:ext>
            </a:extLst>
          </p:cNvPr>
          <p:cNvCxnSpPr>
            <a:cxnSpLocks/>
          </p:cNvCxnSpPr>
          <p:nvPr/>
        </p:nvCxnSpPr>
        <p:spPr>
          <a:xfrm flipV="1">
            <a:off x="5214504" y="5297630"/>
            <a:ext cx="3927761" cy="121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5138AB3-EE4B-4E7B-92F1-B254D9564891}"/>
              </a:ext>
            </a:extLst>
          </p:cNvPr>
          <p:cNvSpPr txBox="1"/>
          <p:nvPr/>
        </p:nvSpPr>
        <p:spPr>
          <a:xfrm>
            <a:off x="9149193" y="5148694"/>
            <a:ext cx="282113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latin typeface="Calibri"/>
              </a:rPr>
              <a:t>Calcul</a:t>
            </a:r>
            <a:r>
              <a:rPr lang="en-US">
                <a:latin typeface="Calibri"/>
              </a:rPr>
              <a:t> du </a:t>
            </a:r>
            <a:r>
              <a:rPr lang="en-US" err="1">
                <a:latin typeface="Calibri"/>
              </a:rPr>
              <a:t>centre</a:t>
            </a:r>
            <a:r>
              <a:rPr lang="en-US">
                <a:latin typeface="Calibri"/>
              </a:rPr>
              <a:t> de </a:t>
            </a:r>
            <a:r>
              <a:rPr lang="en-US" err="1">
                <a:latin typeface="Calibri"/>
              </a:rPr>
              <a:t>l'objet</a:t>
            </a:r>
            <a:r>
              <a:rPr lang="en-US">
                <a:latin typeface="Calibri"/>
              </a:rPr>
              <a:t> </a:t>
            </a:r>
            <a:r>
              <a:rPr lang="en-US" err="1">
                <a:latin typeface="Calibri"/>
              </a:rPr>
              <a:t>detécté</a:t>
            </a:r>
            <a:r>
              <a:rPr lang="en-US">
                <a:latin typeface="Calibri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2748369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 txBox="1">
            <a:spLocks noGrp="1"/>
          </p:cNvSpPr>
          <p:nvPr>
            <p:ph type="title"/>
          </p:nvPr>
        </p:nvSpPr>
        <p:spPr>
          <a:xfrm>
            <a:off x="678007" y="-333856"/>
            <a:ext cx="1083598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4800"/>
            </a:pPr>
            <a:r>
              <a:rPr lang="fr-FR" sz="3600" dirty="0"/>
              <a:t>4.2 Deuxième algorithme : </a:t>
            </a:r>
            <a:r>
              <a:rPr lang="fr-FR" sz="3600" b="1" dirty="0" err="1">
                <a:ea typeface="+mj-lt"/>
                <a:cs typeface="+mj-lt"/>
              </a:rPr>
              <a:t>get_frontal_face_detector</a:t>
            </a:r>
            <a:endParaRPr lang="en-US" sz="3600" b="1" dirty="0">
              <a:cs typeface="Calibri Light" panose="020F0302020204030204"/>
            </a:endParaRPr>
          </a:p>
        </p:txBody>
      </p:sp>
      <p:pic>
        <p:nvPicPr>
          <p:cNvPr id="8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F105DF8F-FD23-4BAF-93EE-F55A32996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6193" y="3561538"/>
            <a:ext cx="3292862" cy="2583133"/>
          </a:xfrm>
        </p:spPr>
      </p:pic>
      <p:pic>
        <p:nvPicPr>
          <p:cNvPr id="9" name="Picture 9" descr="Line chart&#10;&#10;Description automatically generated">
            <a:extLst>
              <a:ext uri="{FF2B5EF4-FFF2-40B4-BE49-F238E27FC236}">
                <a16:creationId xmlns:a16="http://schemas.microsoft.com/office/drawing/2014/main" id="{26C3BA1B-ED93-4299-8A19-19CC006E7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860" y="3561538"/>
            <a:ext cx="3462105" cy="2304755"/>
          </a:xfrm>
          <a:prstGeom prst="rect">
            <a:avLst/>
          </a:prstGeom>
        </p:spPr>
      </p:pic>
      <p:sp>
        <p:nvSpPr>
          <p:cNvPr id="10" name="Google Shape;180;p12">
            <a:extLst>
              <a:ext uri="{FF2B5EF4-FFF2-40B4-BE49-F238E27FC236}">
                <a16:creationId xmlns:a16="http://schemas.microsoft.com/office/drawing/2014/main" id="{4E87F0DD-7E1E-469A-9675-098BD99B6987}"/>
              </a:ext>
            </a:extLst>
          </p:cNvPr>
          <p:cNvSpPr txBox="1">
            <a:spLocks/>
          </p:cNvSpPr>
          <p:nvPr/>
        </p:nvSpPr>
        <p:spPr>
          <a:xfrm>
            <a:off x="538162" y="1563255"/>
            <a:ext cx="10515600" cy="258488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45700" rIns="0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4340" indent="-342900">
              <a:spcBef>
                <a:spcPts val="0"/>
              </a:spcBef>
              <a:buClrTx/>
              <a:buSzPts val="2000"/>
              <a:buFont typeface="Wingdings" pitchFamily="2" charset="2"/>
              <a:buChar char="ü"/>
            </a:pPr>
            <a:r>
              <a:rPr lang="en-US" sz="2000" dirty="0" err="1">
                <a:ea typeface="+mn-lt"/>
                <a:cs typeface="+mn-lt"/>
              </a:rPr>
              <a:t>Dlib</a:t>
            </a:r>
            <a:r>
              <a:rPr lang="en-US" sz="2000" dirty="0">
                <a:ea typeface="+mn-lt"/>
                <a:cs typeface="+mn-lt"/>
              </a:rPr>
              <a:t> : </a:t>
            </a:r>
            <a:r>
              <a:rPr lang="en-US" sz="2000" dirty="0" err="1">
                <a:ea typeface="+mn-lt"/>
                <a:cs typeface="+mn-lt"/>
              </a:rPr>
              <a:t>bibliothèque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logicielle</a:t>
            </a:r>
            <a:r>
              <a:rPr lang="en-US" sz="2000" dirty="0">
                <a:ea typeface="+mn-lt"/>
                <a:cs typeface="+mn-lt"/>
              </a:rPr>
              <a:t> multi-</a:t>
            </a:r>
            <a:r>
              <a:rPr lang="en-US" sz="2000" dirty="0" err="1">
                <a:ea typeface="+mn-lt"/>
                <a:cs typeface="+mn-lt"/>
              </a:rPr>
              <a:t>plateforme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à</a:t>
            </a:r>
            <a:r>
              <a:rPr lang="en-US" sz="2000" dirty="0">
                <a:ea typeface="+mn-lt"/>
                <a:cs typeface="+mn-lt"/>
              </a:rPr>
              <a:t> usage </a:t>
            </a:r>
            <a:r>
              <a:rPr lang="en-US" sz="2000" dirty="0" err="1">
                <a:ea typeface="+mn-lt"/>
                <a:cs typeface="+mn-lt"/>
              </a:rPr>
              <a:t>général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écrite</a:t>
            </a:r>
            <a:r>
              <a:rPr lang="en-US" sz="2000" dirty="0">
                <a:ea typeface="+mn-lt"/>
                <a:cs typeface="+mn-lt"/>
              </a:rPr>
              <a:t> (C++)</a:t>
            </a:r>
          </a:p>
          <a:p>
            <a:pPr marL="91440" indent="0">
              <a:spcBef>
                <a:spcPts val="0"/>
              </a:spcBef>
              <a:buClrTx/>
              <a:buSzPts val="2000"/>
              <a:buNone/>
            </a:pPr>
            <a:endParaRPr lang="en-US" sz="2000" dirty="0">
              <a:ea typeface="+mn-lt"/>
              <a:cs typeface="+mn-lt"/>
            </a:endParaRPr>
          </a:p>
          <a:p>
            <a:pPr marL="434340" indent="-342900">
              <a:spcBef>
                <a:spcPts val="0"/>
              </a:spcBef>
              <a:buClrTx/>
              <a:buSzPts val="2000"/>
              <a:buFont typeface="Wingdings" pitchFamily="2" charset="2"/>
              <a:buChar char="ü"/>
            </a:pPr>
            <a:r>
              <a:rPr lang="en-US" sz="2000" dirty="0" err="1">
                <a:ea typeface="+mn-lt"/>
                <a:cs typeface="+mn-lt"/>
              </a:rPr>
              <a:t>Utilisations</a:t>
            </a:r>
            <a:r>
              <a:rPr lang="en-US" sz="2000" dirty="0">
                <a:ea typeface="+mn-lt"/>
                <a:cs typeface="+mn-lt"/>
              </a:rPr>
              <a:t> la </a:t>
            </a:r>
            <a:r>
              <a:rPr lang="en-US" sz="2000" dirty="0" err="1">
                <a:ea typeface="+mn-lt"/>
                <a:cs typeface="+mn-lt"/>
              </a:rPr>
              <a:t>fonction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get_frontal_face_detector</a:t>
            </a:r>
            <a:r>
              <a:rPr lang="en-US" sz="2000" dirty="0">
                <a:ea typeface="+mn-lt"/>
                <a:cs typeface="+mn-lt"/>
              </a:rPr>
              <a:t>() qui </a:t>
            </a:r>
            <a:r>
              <a:rPr lang="en-US" sz="2000" dirty="0" err="1">
                <a:ea typeface="+mn-lt"/>
                <a:cs typeface="+mn-lt"/>
              </a:rPr>
              <a:t>permet</a:t>
            </a:r>
            <a:r>
              <a:rPr lang="en-US" sz="2000" dirty="0">
                <a:ea typeface="+mn-lt"/>
                <a:cs typeface="+mn-lt"/>
              </a:rPr>
              <a:t> de </a:t>
            </a:r>
            <a:r>
              <a:rPr lang="en-US" sz="2000" dirty="0" err="1">
                <a:ea typeface="+mn-lt"/>
                <a:cs typeface="+mn-lt"/>
              </a:rPr>
              <a:t>renvoyer</a:t>
            </a:r>
            <a:r>
              <a:rPr lang="en-US" sz="2000" dirty="0">
                <a:ea typeface="+mn-lt"/>
                <a:cs typeface="+mn-lt"/>
              </a:rPr>
              <a:t>  un </a:t>
            </a:r>
            <a:r>
              <a:rPr lang="en-US" sz="2000" dirty="0" err="1">
                <a:ea typeface="+mn-lt"/>
                <a:cs typeface="+mn-lt"/>
              </a:rPr>
              <a:t>détecteur</a:t>
            </a:r>
            <a:r>
              <a:rPr lang="en-US" sz="2000" dirty="0">
                <a:ea typeface="+mn-lt"/>
                <a:cs typeface="+mn-lt"/>
              </a:rPr>
              <a:t> et  </a:t>
            </a:r>
            <a:r>
              <a:rPr lang="en-US" sz="2000" dirty="0" err="1">
                <a:ea typeface="+mn-lt"/>
                <a:cs typeface="+mn-lt"/>
              </a:rPr>
              <a:t>récupèrer</a:t>
            </a:r>
            <a:r>
              <a:rPr lang="en-US" sz="2000" dirty="0">
                <a:ea typeface="+mn-lt"/>
                <a:cs typeface="+mn-lt"/>
              </a:rPr>
              <a:t> les </a:t>
            </a:r>
            <a:r>
              <a:rPr lang="en-US" sz="2000" dirty="0" err="1">
                <a:ea typeface="+mn-lt"/>
                <a:cs typeface="+mn-lt"/>
              </a:rPr>
              <a:t>informations</a:t>
            </a:r>
            <a:r>
              <a:rPr lang="en-US" sz="2000" dirty="0">
                <a:ea typeface="+mn-lt"/>
                <a:cs typeface="+mn-lt"/>
              </a:rPr>
              <a:t> sur les visages:</a:t>
            </a:r>
          </a:p>
          <a:p>
            <a:pPr marL="91440" indent="0">
              <a:spcBef>
                <a:spcPts val="0"/>
              </a:spcBef>
              <a:buClrTx/>
              <a:buSzPts val="2000"/>
              <a:buNone/>
            </a:pPr>
            <a:r>
              <a:rPr lang="en-US" sz="2000" dirty="0">
                <a:ea typeface="+mn-lt"/>
                <a:cs typeface="+mn-lt"/>
              </a:rPr>
              <a:t>      </a:t>
            </a:r>
            <a:r>
              <a:rPr lang="en-US" sz="2000" dirty="0" err="1">
                <a:ea typeface="+mn-lt"/>
                <a:cs typeface="+mn-lt"/>
              </a:rPr>
              <a:t>Chaque</a:t>
            </a:r>
            <a:r>
              <a:rPr lang="en-US" sz="2000" dirty="0">
                <a:ea typeface="+mn-lt"/>
                <a:cs typeface="+mn-lt"/>
              </a:rPr>
              <a:t> visage </a:t>
            </a:r>
            <a:r>
              <a:rPr lang="en-US" sz="2000" dirty="0" err="1">
                <a:ea typeface="+mn-lt"/>
                <a:cs typeface="+mn-lt"/>
              </a:rPr>
              <a:t>est</a:t>
            </a:r>
            <a:r>
              <a:rPr lang="en-US" sz="2000" dirty="0">
                <a:ea typeface="+mn-lt"/>
                <a:cs typeface="+mn-lt"/>
              </a:rPr>
              <a:t> un </a:t>
            </a:r>
            <a:r>
              <a:rPr lang="en-US" sz="2000" dirty="0" err="1">
                <a:ea typeface="+mn-lt"/>
                <a:cs typeface="+mn-lt"/>
              </a:rPr>
              <a:t>objet</a:t>
            </a:r>
            <a:r>
              <a:rPr lang="en-US" sz="2000" dirty="0">
                <a:ea typeface="+mn-lt"/>
                <a:cs typeface="+mn-lt"/>
              </a:rPr>
              <a:t> qui </a:t>
            </a:r>
            <a:r>
              <a:rPr lang="en-US" sz="2000" dirty="0" err="1">
                <a:ea typeface="+mn-lt"/>
                <a:cs typeface="+mn-lt"/>
              </a:rPr>
              <a:t>contient</a:t>
            </a:r>
            <a:r>
              <a:rPr lang="en-US" sz="2000" dirty="0">
                <a:ea typeface="+mn-lt"/>
                <a:cs typeface="+mn-lt"/>
              </a:rPr>
              <a:t> les points </a:t>
            </a:r>
            <a:r>
              <a:rPr lang="en-US" sz="2000" dirty="0" err="1">
                <a:ea typeface="+mn-lt"/>
                <a:cs typeface="+mn-lt"/>
              </a:rPr>
              <a:t>où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l'image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peut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être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trouvée</a:t>
            </a:r>
            <a:r>
              <a:rPr lang="en-US" sz="2000" dirty="0">
                <a:ea typeface="+mn-lt"/>
                <a:cs typeface="+mn-lt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9AB1E0C-66E4-4237-AED4-82D12400C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55" y="2296787"/>
            <a:ext cx="6782347" cy="2266537"/>
          </a:xfrm>
          <a:prstGeom prst="rect">
            <a:avLst/>
          </a:prstGeom>
        </p:spPr>
      </p:pic>
      <p:sp>
        <p:nvSpPr>
          <p:cNvPr id="7" name="Google Shape;185;p13">
            <a:extLst>
              <a:ext uri="{FF2B5EF4-FFF2-40B4-BE49-F238E27FC236}">
                <a16:creationId xmlns:a16="http://schemas.microsoft.com/office/drawing/2014/main" id="{96B5BC23-9327-4545-BBF7-E4941014C4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-310284"/>
            <a:ext cx="1083598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4800"/>
            </a:pPr>
            <a:r>
              <a:rPr lang="fr-FR" sz="3600" dirty="0"/>
              <a:t>4.2 Deuxième algorithme : </a:t>
            </a:r>
            <a:r>
              <a:rPr lang="fr-FR" sz="3600" b="1" dirty="0" err="1">
                <a:ea typeface="+mj-lt"/>
                <a:cs typeface="+mj-lt"/>
              </a:rPr>
              <a:t>get_frontal_face_detector</a:t>
            </a:r>
            <a:endParaRPr lang="en-US" sz="3600" b="1" dirty="0">
              <a:cs typeface="Calibri Light" panose="020F03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CAEB44-42EF-4E24-AC1E-0AF806D10440}"/>
              </a:ext>
            </a:extLst>
          </p:cNvPr>
          <p:cNvSpPr txBox="1"/>
          <p:nvPr/>
        </p:nvSpPr>
        <p:spPr>
          <a:xfrm>
            <a:off x="8733558" y="4031673"/>
            <a:ext cx="3037609" cy="73866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alibri"/>
              </a:rPr>
              <a:t>On </a:t>
            </a:r>
            <a:r>
              <a:rPr lang="en-US" dirty="0" err="1">
                <a:latin typeface="Calibri"/>
              </a:rPr>
              <a:t>importe</a:t>
            </a:r>
            <a:r>
              <a:rPr lang="en-US" dirty="0">
                <a:latin typeface="Calibri"/>
              </a:rPr>
              <a:t> la </a:t>
            </a:r>
            <a:r>
              <a:rPr lang="en-US" dirty="0" err="1">
                <a:latin typeface="Calibri"/>
              </a:rPr>
              <a:t>librarie</a:t>
            </a:r>
            <a:r>
              <a:rPr lang="en-US" dirty="0">
                <a:latin typeface="Calibri"/>
              </a:rPr>
              <a:t> "</a:t>
            </a:r>
            <a:r>
              <a:rPr lang="en-US" dirty="0" err="1">
                <a:latin typeface="Calibri"/>
              </a:rPr>
              <a:t>get_frontal_face_detector</a:t>
            </a:r>
            <a:r>
              <a:rPr lang="en-US" dirty="0">
                <a:latin typeface="Calibri"/>
              </a:rPr>
              <a:t>" pour la detection de visage. 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1BA873-7C47-4623-A808-3ABA9A832831}"/>
              </a:ext>
            </a:extLst>
          </p:cNvPr>
          <p:cNvCxnSpPr>
            <a:cxnSpLocks/>
          </p:cNvCxnSpPr>
          <p:nvPr/>
        </p:nvCxnSpPr>
        <p:spPr>
          <a:xfrm flipV="1">
            <a:off x="4798868" y="4405743"/>
            <a:ext cx="3927762" cy="121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127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515B8384-9935-475D-9998-939482266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787" y="1119622"/>
            <a:ext cx="4076699" cy="5627185"/>
          </a:xfrm>
          <a:prstGeom prst="rect">
            <a:avLst/>
          </a:prstGeom>
        </p:spPr>
      </p:pic>
      <p:sp>
        <p:nvSpPr>
          <p:cNvPr id="7" name="Google Shape;185;p13">
            <a:extLst>
              <a:ext uri="{FF2B5EF4-FFF2-40B4-BE49-F238E27FC236}">
                <a16:creationId xmlns:a16="http://schemas.microsoft.com/office/drawing/2014/main" id="{96B5BC23-9327-4545-BBF7-E4941014C4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-310284"/>
            <a:ext cx="1083598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4800"/>
            </a:pPr>
            <a:r>
              <a:rPr lang="fr-FR" sz="3600" dirty="0"/>
              <a:t>4.2 Deuxième algorithme : </a:t>
            </a:r>
            <a:r>
              <a:rPr lang="fr-FR" sz="3600" b="1" dirty="0" err="1">
                <a:ea typeface="+mj-lt"/>
                <a:cs typeface="+mj-lt"/>
              </a:rPr>
              <a:t>get_frontal_face_detector</a:t>
            </a:r>
            <a:endParaRPr lang="en-US" sz="3600" b="1" dirty="0">
              <a:cs typeface="Calibri Light" panose="020F0302020204030204"/>
            </a:endParaRPr>
          </a:p>
        </p:txBody>
      </p:sp>
      <p:sp>
        <p:nvSpPr>
          <p:cNvPr id="2" name="Right Bracket 1">
            <a:extLst>
              <a:ext uri="{FF2B5EF4-FFF2-40B4-BE49-F238E27FC236}">
                <a16:creationId xmlns:a16="http://schemas.microsoft.com/office/drawing/2014/main" id="{4E08BC78-0F3B-43C3-BCAB-E278F32DF0E1}"/>
              </a:ext>
            </a:extLst>
          </p:cNvPr>
          <p:cNvSpPr/>
          <p:nvPr/>
        </p:nvSpPr>
        <p:spPr>
          <a:xfrm>
            <a:off x="3881663" y="4855151"/>
            <a:ext cx="467590" cy="883227"/>
          </a:xfrm>
          <a:prstGeom prst="rightBracket">
            <a:avLst/>
          </a:prstGeom>
          <a:ln w="28575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F77A3CE-BA52-4A74-896C-A71D91C4CB15}"/>
              </a:ext>
            </a:extLst>
          </p:cNvPr>
          <p:cNvCxnSpPr>
            <a:cxnSpLocks/>
          </p:cNvCxnSpPr>
          <p:nvPr/>
        </p:nvCxnSpPr>
        <p:spPr>
          <a:xfrm flipV="1">
            <a:off x="4348595" y="5297630"/>
            <a:ext cx="3927761" cy="121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18ABAB5-ED2C-4AB3-9138-4B0C03BC9479}"/>
              </a:ext>
            </a:extLst>
          </p:cNvPr>
          <p:cNvSpPr txBox="1"/>
          <p:nvPr/>
        </p:nvSpPr>
        <p:spPr>
          <a:xfrm>
            <a:off x="8283284" y="5044785"/>
            <a:ext cx="3461904" cy="52322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</a:rPr>
              <a:t>On </a:t>
            </a:r>
            <a:r>
              <a:rPr lang="en-US" err="1">
                <a:latin typeface="Calibri"/>
                <a:cs typeface="Calibri"/>
              </a:rPr>
              <a:t>récupère</a:t>
            </a:r>
            <a:r>
              <a:rPr lang="en-US">
                <a:latin typeface="Calibri"/>
              </a:rPr>
              <a:t> les 4 coins du rectangles du visage </a:t>
            </a:r>
            <a:r>
              <a:rPr lang="en-US" err="1">
                <a:latin typeface="Calibri"/>
              </a:rPr>
              <a:t>detécté</a:t>
            </a:r>
            <a:r>
              <a:rPr lang="en-US">
                <a:latin typeface="Calibri"/>
              </a:rPr>
              <a:t>. </a:t>
            </a:r>
          </a:p>
        </p:txBody>
      </p:sp>
      <p:sp>
        <p:nvSpPr>
          <p:cNvPr id="11" name="Right Bracket 10">
            <a:extLst>
              <a:ext uri="{FF2B5EF4-FFF2-40B4-BE49-F238E27FC236}">
                <a16:creationId xmlns:a16="http://schemas.microsoft.com/office/drawing/2014/main" id="{384D665E-8C31-488B-9D94-4B743028DD58}"/>
              </a:ext>
            </a:extLst>
          </p:cNvPr>
          <p:cNvSpPr/>
          <p:nvPr/>
        </p:nvSpPr>
        <p:spPr>
          <a:xfrm>
            <a:off x="3223571" y="5859606"/>
            <a:ext cx="467590" cy="510886"/>
          </a:xfrm>
          <a:prstGeom prst="rightBracket">
            <a:avLst/>
          </a:prstGeom>
          <a:ln w="28575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8BC84B-29F2-4292-92EF-A3C67ECBB32B}"/>
              </a:ext>
            </a:extLst>
          </p:cNvPr>
          <p:cNvCxnSpPr>
            <a:cxnSpLocks/>
          </p:cNvCxnSpPr>
          <p:nvPr/>
        </p:nvCxnSpPr>
        <p:spPr>
          <a:xfrm flipV="1">
            <a:off x="3690503" y="6094266"/>
            <a:ext cx="4585851" cy="121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298365-77AA-4E8F-AF22-1F48B790CB18}"/>
              </a:ext>
            </a:extLst>
          </p:cNvPr>
          <p:cNvSpPr txBox="1"/>
          <p:nvPr/>
        </p:nvSpPr>
        <p:spPr>
          <a:xfrm>
            <a:off x="8283283" y="5815444"/>
            <a:ext cx="3461904" cy="73866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alibri"/>
              </a:rPr>
              <a:t>On </a:t>
            </a:r>
            <a:r>
              <a:rPr lang="en-US" dirty="0" err="1">
                <a:latin typeface="Calibri"/>
              </a:rPr>
              <a:t>récupère</a:t>
            </a:r>
            <a:r>
              <a:rPr lang="en-US" dirty="0">
                <a:latin typeface="Calibri"/>
              </a:rPr>
              <a:t> les </a:t>
            </a:r>
            <a:r>
              <a:rPr lang="en-US" dirty="0" err="1">
                <a:latin typeface="Calibri"/>
              </a:rPr>
              <a:t>coordonnées</a:t>
            </a:r>
            <a:r>
              <a:rPr lang="en-US" dirty="0">
                <a:latin typeface="Calibri"/>
              </a:rPr>
              <a:t> du </a:t>
            </a:r>
            <a:r>
              <a:rPr lang="en-US" dirty="0" err="1">
                <a:latin typeface="Calibri"/>
              </a:rPr>
              <a:t>centre</a:t>
            </a:r>
            <a:r>
              <a:rPr lang="en-US" dirty="0">
                <a:latin typeface="Calibri"/>
              </a:rPr>
              <a:t> du rectangle </a:t>
            </a:r>
            <a:r>
              <a:rPr lang="en-US" dirty="0" err="1">
                <a:latin typeface="Calibri"/>
              </a:rPr>
              <a:t>ainsi</a:t>
            </a:r>
            <a:r>
              <a:rPr lang="en-US" dirty="0">
                <a:latin typeface="Calibri"/>
              </a:rPr>
              <a:t> que la taille </a:t>
            </a:r>
            <a:r>
              <a:rPr lang="en-US" dirty="0" err="1">
                <a:latin typeface="Calibri"/>
              </a:rPr>
              <a:t>maximale</a:t>
            </a:r>
            <a:r>
              <a:rPr lang="en-US" dirty="0">
                <a:latin typeface="Calibri"/>
              </a:rPr>
              <a:t> entre la gauche et la droite du visage</a:t>
            </a:r>
          </a:p>
        </p:txBody>
      </p:sp>
      <p:sp>
        <p:nvSpPr>
          <p:cNvPr id="14" name="Right Bracket 13">
            <a:extLst>
              <a:ext uri="{FF2B5EF4-FFF2-40B4-BE49-F238E27FC236}">
                <a16:creationId xmlns:a16="http://schemas.microsoft.com/office/drawing/2014/main" id="{DB7BCF6C-97A8-4317-82A0-9F5F5DF81A59}"/>
              </a:ext>
            </a:extLst>
          </p:cNvPr>
          <p:cNvSpPr/>
          <p:nvPr/>
        </p:nvSpPr>
        <p:spPr>
          <a:xfrm>
            <a:off x="4894775" y="2776970"/>
            <a:ext cx="467590" cy="718703"/>
          </a:xfrm>
          <a:prstGeom prst="rightBracket">
            <a:avLst/>
          </a:prstGeom>
          <a:ln w="28575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D0E6D7-E90A-4CAE-AF85-19A957525669}"/>
              </a:ext>
            </a:extLst>
          </p:cNvPr>
          <p:cNvCxnSpPr>
            <a:cxnSpLocks/>
          </p:cNvCxnSpPr>
          <p:nvPr/>
        </p:nvCxnSpPr>
        <p:spPr>
          <a:xfrm flipV="1">
            <a:off x="5361706" y="3167493"/>
            <a:ext cx="2914647" cy="121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7998700-D69E-4698-8BF1-F5F196640280}"/>
              </a:ext>
            </a:extLst>
          </p:cNvPr>
          <p:cNvSpPr txBox="1"/>
          <p:nvPr/>
        </p:nvSpPr>
        <p:spPr>
          <a:xfrm>
            <a:off x="8283282" y="2793421"/>
            <a:ext cx="3461904" cy="52322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</a:rPr>
              <a:t>On </a:t>
            </a:r>
            <a:r>
              <a:rPr lang="en-US" err="1">
                <a:latin typeface="Calibri"/>
              </a:rPr>
              <a:t>calcule</a:t>
            </a:r>
            <a:r>
              <a:rPr lang="en-US">
                <a:latin typeface="Calibri"/>
              </a:rPr>
              <a:t> la distance maximale des visages detectés sur la frame</a:t>
            </a:r>
          </a:p>
        </p:txBody>
      </p:sp>
      <p:sp>
        <p:nvSpPr>
          <p:cNvPr id="17" name="Right Bracket 16">
            <a:extLst>
              <a:ext uri="{FF2B5EF4-FFF2-40B4-BE49-F238E27FC236}">
                <a16:creationId xmlns:a16="http://schemas.microsoft.com/office/drawing/2014/main" id="{242FF5CB-FA6A-47EB-B92E-50E6BE43FB19}"/>
              </a:ext>
            </a:extLst>
          </p:cNvPr>
          <p:cNvSpPr/>
          <p:nvPr/>
        </p:nvSpPr>
        <p:spPr>
          <a:xfrm>
            <a:off x="4262661" y="3642879"/>
            <a:ext cx="467590" cy="718703"/>
          </a:xfrm>
          <a:prstGeom prst="rightBracket">
            <a:avLst/>
          </a:prstGeom>
          <a:ln w="28575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2A366B9-9B56-405B-9ECE-72DAE019C5F1}"/>
              </a:ext>
            </a:extLst>
          </p:cNvPr>
          <p:cNvCxnSpPr>
            <a:cxnSpLocks/>
          </p:cNvCxnSpPr>
          <p:nvPr/>
        </p:nvCxnSpPr>
        <p:spPr>
          <a:xfrm flipV="1">
            <a:off x="4729592" y="4033402"/>
            <a:ext cx="3546760" cy="207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8696C4-A872-43D6-9DF9-76C40870676B}"/>
              </a:ext>
            </a:extLst>
          </p:cNvPr>
          <p:cNvSpPr txBox="1"/>
          <p:nvPr/>
        </p:nvSpPr>
        <p:spPr>
          <a:xfrm>
            <a:off x="8283282" y="3780557"/>
            <a:ext cx="3461904" cy="52322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</a:rPr>
              <a:t>On ne détecte que le visage qui est le plus proche de la caméra</a:t>
            </a:r>
          </a:p>
        </p:txBody>
      </p:sp>
    </p:spTree>
    <p:extLst>
      <p:ext uri="{BB962C8B-B14F-4D97-AF65-F5344CB8AC3E}">
        <p14:creationId xmlns:p14="http://schemas.microsoft.com/office/powerpoint/2010/main" val="2275706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4"/>
          <p:cNvSpPr txBox="1">
            <a:spLocks noGrp="1"/>
          </p:cNvSpPr>
          <p:nvPr>
            <p:ph type="title"/>
          </p:nvPr>
        </p:nvSpPr>
        <p:spPr>
          <a:xfrm>
            <a:off x="838200" y="-3354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fr-FR" sz="3600" dirty="0"/>
              <a:t>4.3 Choix fait</a:t>
            </a:r>
            <a:endParaRPr sz="3600" dirty="0"/>
          </a:p>
        </p:txBody>
      </p:sp>
      <p:sp>
        <p:nvSpPr>
          <p:cNvPr id="2" name="Google Shape;180;p12">
            <a:extLst>
              <a:ext uri="{FF2B5EF4-FFF2-40B4-BE49-F238E27FC236}">
                <a16:creationId xmlns:a16="http://schemas.microsoft.com/office/drawing/2014/main" id="{FB7F3872-47BA-488A-B8C4-2451F359ABCD}"/>
              </a:ext>
            </a:extLst>
          </p:cNvPr>
          <p:cNvSpPr txBox="1">
            <a:spLocks/>
          </p:cNvSpPr>
          <p:nvPr/>
        </p:nvSpPr>
        <p:spPr>
          <a:xfrm>
            <a:off x="838200" y="1366694"/>
            <a:ext cx="10515600" cy="49661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45700" rIns="0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indent="0">
              <a:spcBef>
                <a:spcPts val="0"/>
              </a:spcBef>
              <a:buClrTx/>
              <a:buSzPts val="2000"/>
              <a:buNone/>
            </a:pPr>
            <a:endParaRPr lang="en-US" sz="2000" dirty="0">
              <a:ea typeface="+mn-lt"/>
              <a:cs typeface="+mn-lt"/>
            </a:endParaRPr>
          </a:p>
          <a:p>
            <a:pPr marL="91440" indent="0">
              <a:spcBef>
                <a:spcPts val="0"/>
              </a:spcBef>
              <a:buClrTx/>
              <a:buSzPts val="2000"/>
              <a:buNone/>
            </a:pPr>
            <a:r>
              <a:rPr lang="en-US" sz="2000" dirty="0">
                <a:ea typeface="+mn-lt"/>
                <a:cs typeface="+mn-lt"/>
              </a:rPr>
              <a:t>Notre </a:t>
            </a:r>
            <a:r>
              <a:rPr lang="en-US" sz="2000" dirty="0" err="1">
                <a:ea typeface="+mn-lt"/>
                <a:cs typeface="+mn-lt"/>
              </a:rPr>
              <a:t>choix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s'est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tourné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vers</a:t>
            </a:r>
            <a:r>
              <a:rPr lang="en-US" sz="2000" dirty="0">
                <a:ea typeface="+mn-lt"/>
                <a:cs typeface="+mn-lt"/>
              </a:rPr>
              <a:t> la detection de visage avec la </a:t>
            </a:r>
            <a:r>
              <a:rPr lang="en-US" sz="2000" dirty="0" err="1">
                <a:ea typeface="+mn-lt"/>
                <a:cs typeface="+mn-lt"/>
              </a:rPr>
              <a:t>librarie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b="1" dirty="0" err="1">
                <a:ea typeface="+mn-lt"/>
                <a:cs typeface="+mn-lt"/>
              </a:rPr>
              <a:t>DLib</a:t>
            </a:r>
            <a:r>
              <a:rPr lang="en-US" sz="2000" dirty="0">
                <a:ea typeface="+mn-lt"/>
                <a:cs typeface="+mn-lt"/>
              </a:rPr>
              <a:t>. </a:t>
            </a:r>
          </a:p>
          <a:p>
            <a:pPr marL="91440" indent="0">
              <a:spcBef>
                <a:spcPts val="0"/>
              </a:spcBef>
              <a:buClrTx/>
              <a:buSzPts val="2000"/>
              <a:buNone/>
            </a:pPr>
            <a:endParaRPr lang="en-US" sz="2000" dirty="0">
              <a:ea typeface="+mn-lt"/>
              <a:cs typeface="+mn-lt"/>
            </a:endParaRPr>
          </a:p>
          <a:p>
            <a:pPr marL="91440" indent="0">
              <a:spcBef>
                <a:spcPts val="0"/>
              </a:spcBef>
              <a:buClrTx/>
              <a:buSzPts val="2000"/>
              <a:buNone/>
            </a:pPr>
            <a:endParaRPr lang="en-US" sz="2000" dirty="0">
              <a:ea typeface="+mn-lt"/>
              <a:cs typeface="+mn-lt"/>
            </a:endParaRPr>
          </a:p>
          <a:p>
            <a:pPr marL="91440" indent="0">
              <a:spcBef>
                <a:spcPts val="0"/>
              </a:spcBef>
              <a:buClrTx/>
              <a:buSzPts val="2000"/>
              <a:buNone/>
            </a:pPr>
            <a:r>
              <a:rPr lang="en-US" sz="1800" dirty="0" err="1">
                <a:ea typeface="+mn-lt"/>
                <a:cs typeface="+mn-lt"/>
              </a:rPr>
              <a:t>Pourquoi</a:t>
            </a:r>
            <a:r>
              <a:rPr lang="en-US" sz="1800" dirty="0">
                <a:ea typeface="+mn-lt"/>
                <a:cs typeface="+mn-lt"/>
              </a:rPr>
              <a:t> ? </a:t>
            </a:r>
          </a:p>
          <a:p>
            <a:pPr marL="377190" indent="-285750">
              <a:spcBef>
                <a:spcPts val="0"/>
              </a:spcBef>
              <a:buClrTx/>
              <a:buSzPts val="2000"/>
              <a:buFont typeface="Wingdings" pitchFamily="2" charset="2"/>
              <a:buChar char="ü"/>
            </a:pPr>
            <a:endParaRPr lang="en-US" sz="1800" dirty="0">
              <a:ea typeface="+mn-lt"/>
              <a:cs typeface="+mn-lt"/>
            </a:endParaRPr>
          </a:p>
          <a:p>
            <a:pPr marL="377190" indent="-285750">
              <a:spcBef>
                <a:spcPts val="0"/>
              </a:spcBef>
              <a:buClrTx/>
              <a:buSzPts val="2000"/>
              <a:buFont typeface="Wingdings" pitchFamily="2" charset="2"/>
              <a:buChar char="ü"/>
            </a:pPr>
            <a:r>
              <a:rPr lang="en-US" sz="1800" dirty="0">
                <a:ea typeface="+mn-lt"/>
                <a:cs typeface="+mn-lt"/>
              </a:rPr>
              <a:t>Le script de detection avec </a:t>
            </a:r>
            <a:r>
              <a:rPr lang="en-US" sz="1800" dirty="0" err="1">
                <a:ea typeface="+mn-lt"/>
                <a:cs typeface="+mn-lt"/>
              </a:rPr>
              <a:t>DLib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est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nettement</a:t>
            </a:r>
            <a:r>
              <a:rPr lang="en-US" sz="1800" dirty="0">
                <a:ea typeface="+mn-lt"/>
                <a:cs typeface="+mn-lt"/>
              </a:rPr>
              <a:t> plus précis que </a:t>
            </a:r>
            <a:r>
              <a:rPr lang="en-US" sz="1800" dirty="0" err="1">
                <a:ea typeface="+mn-lt"/>
                <a:cs typeface="+mn-lt"/>
              </a:rPr>
              <a:t>celui</a:t>
            </a:r>
            <a:r>
              <a:rPr lang="en-US" sz="1800" dirty="0">
                <a:ea typeface="+mn-lt"/>
                <a:cs typeface="+mn-lt"/>
              </a:rPr>
              <a:t> de la </a:t>
            </a:r>
            <a:r>
              <a:rPr lang="en-US" sz="1800" dirty="0" err="1">
                <a:ea typeface="+mn-lt"/>
                <a:cs typeface="+mn-lt"/>
              </a:rPr>
              <a:t>librairie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HaarCascades</a:t>
            </a:r>
            <a:r>
              <a:rPr lang="en-US" sz="1800" dirty="0">
                <a:ea typeface="+mn-lt"/>
                <a:cs typeface="+mn-lt"/>
              </a:rPr>
              <a:t>.</a:t>
            </a:r>
          </a:p>
          <a:p>
            <a:pPr marL="377190" indent="-285750">
              <a:spcBef>
                <a:spcPts val="0"/>
              </a:spcBef>
              <a:buClrTx/>
              <a:buSzPts val="2000"/>
              <a:buFont typeface="Wingdings" pitchFamily="2" charset="2"/>
              <a:buChar char="ü"/>
            </a:pPr>
            <a:endParaRPr lang="en-US" sz="1800" dirty="0">
              <a:ea typeface="+mn-lt"/>
              <a:cs typeface="+mn-lt"/>
            </a:endParaRPr>
          </a:p>
          <a:p>
            <a:pPr marL="377190" indent="-285750">
              <a:spcBef>
                <a:spcPts val="0"/>
              </a:spcBef>
              <a:buClrTx/>
              <a:buSzPts val="2000"/>
              <a:buFont typeface="Wingdings" pitchFamily="2" charset="2"/>
              <a:buChar char="ü"/>
            </a:pPr>
            <a:r>
              <a:rPr lang="en-US" sz="1800" dirty="0">
                <a:ea typeface="+mn-lt"/>
                <a:cs typeface="+mn-lt"/>
              </a:rPr>
              <a:t>Le script de detection avec </a:t>
            </a:r>
            <a:r>
              <a:rPr lang="en-US" sz="1800" dirty="0" err="1">
                <a:ea typeface="+mn-lt"/>
                <a:cs typeface="+mn-lt"/>
              </a:rPr>
              <a:t>HaarCascades</a:t>
            </a:r>
            <a:r>
              <a:rPr lang="en-US" sz="1800" dirty="0">
                <a:ea typeface="+mn-lt"/>
                <a:cs typeface="+mn-lt"/>
              </a:rPr>
              <a:t> </a:t>
            </a:r>
            <a:r>
              <a:rPr lang="en-US" sz="1800" dirty="0" err="1">
                <a:ea typeface="+mn-lt"/>
                <a:cs typeface="+mn-lt"/>
              </a:rPr>
              <a:t>permet</a:t>
            </a:r>
            <a:r>
              <a:rPr lang="en-US" sz="1800" dirty="0">
                <a:ea typeface="+mn-lt"/>
                <a:cs typeface="+mn-lt"/>
              </a:rPr>
              <a:t> de </a:t>
            </a:r>
            <a:r>
              <a:rPr lang="en-US" sz="1800" dirty="0" err="1">
                <a:ea typeface="+mn-lt"/>
                <a:cs typeface="+mn-lt"/>
              </a:rPr>
              <a:t>detecter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plusieurs</a:t>
            </a:r>
            <a:r>
              <a:rPr lang="en-US" sz="1800" dirty="0">
                <a:ea typeface="+mn-lt"/>
                <a:cs typeface="+mn-lt"/>
              </a:rPr>
              <a:t> visages </a:t>
            </a:r>
            <a:r>
              <a:rPr lang="en-US" sz="1800" dirty="0" err="1">
                <a:ea typeface="+mn-lt"/>
                <a:cs typeface="+mn-lt"/>
              </a:rPr>
              <a:t>à</a:t>
            </a:r>
            <a:r>
              <a:rPr lang="en-US" sz="1800" dirty="0">
                <a:ea typeface="+mn-lt"/>
                <a:cs typeface="+mn-lt"/>
              </a:rPr>
              <a:t> la </a:t>
            </a:r>
            <a:r>
              <a:rPr lang="en-US" sz="1800" dirty="0" err="1">
                <a:ea typeface="+mn-lt"/>
                <a:cs typeface="+mn-lt"/>
              </a:rPr>
              <a:t>fois</a:t>
            </a:r>
            <a:r>
              <a:rPr lang="en-US" sz="1800" dirty="0">
                <a:ea typeface="+mn-lt"/>
                <a:cs typeface="+mn-lt"/>
              </a:rPr>
              <a:t>, </a:t>
            </a:r>
            <a:r>
              <a:rPr lang="en-US" sz="1800" dirty="0" err="1">
                <a:ea typeface="+mn-lt"/>
                <a:cs typeface="+mn-lt"/>
              </a:rPr>
              <a:t>ce</a:t>
            </a:r>
            <a:r>
              <a:rPr lang="en-US" sz="1800" dirty="0">
                <a:ea typeface="+mn-lt"/>
                <a:cs typeface="+mn-lt"/>
              </a:rPr>
              <a:t> qui </a:t>
            </a:r>
            <a:r>
              <a:rPr lang="en-US" sz="1800" dirty="0" err="1">
                <a:ea typeface="+mn-lt"/>
                <a:cs typeface="+mn-lt"/>
              </a:rPr>
              <a:t>est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imcompatible</a:t>
            </a:r>
            <a:r>
              <a:rPr lang="en-US" sz="1800" dirty="0">
                <a:ea typeface="+mn-lt"/>
                <a:cs typeface="+mn-lt"/>
              </a:rPr>
              <a:t> avec le bon </a:t>
            </a:r>
            <a:r>
              <a:rPr lang="en-US" sz="1800" dirty="0" err="1">
                <a:ea typeface="+mn-lt"/>
                <a:cs typeface="+mn-lt"/>
              </a:rPr>
              <a:t>fonctionnement</a:t>
            </a:r>
            <a:r>
              <a:rPr lang="en-US" sz="1800" dirty="0">
                <a:ea typeface="+mn-lt"/>
                <a:cs typeface="+mn-lt"/>
              </a:rPr>
              <a:t> de </a:t>
            </a:r>
            <a:r>
              <a:rPr lang="en-US" sz="1800" dirty="0" err="1">
                <a:ea typeface="+mn-lt"/>
                <a:cs typeface="+mn-lt"/>
              </a:rPr>
              <a:t>notre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algorithme</a:t>
            </a:r>
            <a:r>
              <a:rPr lang="en-US" sz="1800" dirty="0">
                <a:ea typeface="+mn-lt"/>
                <a:cs typeface="+mn-lt"/>
              </a:rPr>
              <a:t> via le drone. </a:t>
            </a:r>
          </a:p>
          <a:p>
            <a:pPr marL="377190" indent="-285750">
              <a:spcBef>
                <a:spcPts val="0"/>
              </a:spcBef>
              <a:buClrTx/>
              <a:buSzPts val="2000"/>
              <a:buFont typeface="Wingdings" pitchFamily="2" charset="2"/>
              <a:buChar char="ü"/>
            </a:pPr>
            <a:endParaRPr lang="en-US" sz="1800" dirty="0">
              <a:ea typeface="+mn-lt"/>
              <a:cs typeface="+mn-lt"/>
            </a:endParaRPr>
          </a:p>
          <a:p>
            <a:pPr marL="377190" indent="-285750">
              <a:spcBef>
                <a:spcPts val="0"/>
              </a:spcBef>
              <a:buClrTx/>
              <a:buSzPts val="2000"/>
              <a:buFont typeface="Wingdings" pitchFamily="2" charset="2"/>
              <a:buChar char="ü"/>
            </a:pPr>
            <a:r>
              <a:rPr lang="en-US" sz="1800" dirty="0" err="1">
                <a:ea typeface="+mn-lt"/>
                <a:cs typeface="+mn-lt"/>
              </a:rPr>
              <a:t>L'implémentation</a:t>
            </a:r>
            <a:r>
              <a:rPr lang="en-US" sz="1800" dirty="0">
                <a:ea typeface="+mn-lt"/>
                <a:cs typeface="+mn-lt"/>
              </a:rPr>
              <a:t> de la </a:t>
            </a:r>
            <a:r>
              <a:rPr lang="en-US" sz="1800" dirty="0" err="1">
                <a:ea typeface="+mn-lt"/>
                <a:cs typeface="+mn-lt"/>
              </a:rPr>
              <a:t>fonction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get_frontal_face_detector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est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très</a:t>
            </a:r>
            <a:r>
              <a:rPr lang="en-US" sz="1800" dirty="0">
                <a:ea typeface="+mn-lt"/>
                <a:cs typeface="+mn-lt"/>
              </a:rPr>
              <a:t> simple </a:t>
            </a:r>
            <a:r>
              <a:rPr lang="en-US" sz="1800" dirty="0" err="1">
                <a:ea typeface="+mn-lt"/>
                <a:cs typeface="+mn-lt"/>
              </a:rPr>
              <a:t>d'utilisation</a:t>
            </a:r>
            <a:r>
              <a:rPr lang="en-US" sz="1800" dirty="0">
                <a:ea typeface="+mn-lt"/>
                <a:cs typeface="+mn-lt"/>
              </a:rPr>
              <a:t> et </a:t>
            </a:r>
            <a:r>
              <a:rPr lang="en-US" sz="1800" dirty="0" err="1">
                <a:ea typeface="+mn-lt"/>
                <a:cs typeface="+mn-lt"/>
              </a:rPr>
              <a:t>est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moins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coûteuse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en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ressource</a:t>
            </a:r>
            <a:r>
              <a:rPr lang="en-US" sz="1800" dirty="0">
                <a:ea typeface="+mn-lt"/>
                <a:cs typeface="+mn-lt"/>
              </a:rPr>
              <a:t> que </a:t>
            </a:r>
            <a:r>
              <a:rPr lang="en-US" sz="1800" dirty="0" err="1">
                <a:ea typeface="+mn-lt"/>
                <a:cs typeface="+mn-lt"/>
              </a:rPr>
              <a:t>d'importer</a:t>
            </a:r>
            <a:r>
              <a:rPr lang="en-US" sz="1800" dirty="0">
                <a:ea typeface="+mn-lt"/>
                <a:cs typeface="+mn-lt"/>
              </a:rPr>
              <a:t> le </a:t>
            </a:r>
            <a:r>
              <a:rPr lang="en-US" sz="1800" dirty="0" err="1">
                <a:ea typeface="+mn-lt"/>
                <a:cs typeface="+mn-lt"/>
              </a:rPr>
              <a:t>fichier</a:t>
            </a:r>
            <a:r>
              <a:rPr lang="en-US" sz="1800" dirty="0">
                <a:ea typeface="+mn-lt"/>
                <a:cs typeface="+mn-lt"/>
              </a:rPr>
              <a:t> xml "</a:t>
            </a:r>
            <a:r>
              <a:rPr lang="en-US" sz="1800" dirty="0" err="1">
                <a:ea typeface="+mn-lt"/>
                <a:cs typeface="+mn-lt"/>
              </a:rPr>
              <a:t>haarcascade_frontalface_default</a:t>
            </a:r>
            <a:r>
              <a:rPr lang="en-US" sz="1800" dirty="0">
                <a:ea typeface="+mn-lt"/>
                <a:cs typeface="+mn-lt"/>
              </a:rPr>
              <a:t>". </a:t>
            </a:r>
          </a:p>
          <a:p>
            <a:pPr marL="377190" indent="-285750">
              <a:spcBef>
                <a:spcPts val="0"/>
              </a:spcBef>
              <a:buClrTx/>
              <a:buSzPts val="2000"/>
            </a:pPr>
            <a:endParaRPr lang="en-US" sz="2000" dirty="0">
              <a:ea typeface="+mn-lt"/>
              <a:cs typeface="+mn-lt"/>
            </a:endParaRPr>
          </a:p>
          <a:p>
            <a:pPr marL="377190" indent="-285750">
              <a:spcBef>
                <a:spcPts val="0"/>
              </a:spcBef>
              <a:buClrTx/>
              <a:buSzPts val="2000"/>
            </a:pPr>
            <a:endParaRPr lang="en-US" sz="2000" dirty="0">
              <a:ea typeface="+mn-lt"/>
              <a:cs typeface="+mn-lt"/>
            </a:endParaRPr>
          </a:p>
        </p:txBody>
      </p:sp>
      <p:pic>
        <p:nvPicPr>
          <p:cNvPr id="3" name="Picture 9" descr="Line chart&#10;&#10;Description automatically generated">
            <a:extLst>
              <a:ext uri="{FF2B5EF4-FFF2-40B4-BE49-F238E27FC236}">
                <a16:creationId xmlns:a16="http://schemas.microsoft.com/office/drawing/2014/main" id="{BABCB47A-73AF-4070-9C1A-892C8C101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861" y="629242"/>
            <a:ext cx="3316326" cy="220770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5"/>
          <p:cNvSpPr txBox="1">
            <a:spLocks noGrp="1"/>
          </p:cNvSpPr>
          <p:nvPr>
            <p:ph type="title"/>
          </p:nvPr>
        </p:nvSpPr>
        <p:spPr>
          <a:xfrm>
            <a:off x="738891" y="-7856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fr-FR" sz="4000" dirty="0"/>
              <a:t>5. Mise en mouvement du drone</a:t>
            </a:r>
            <a:endParaRPr sz="4000" dirty="0"/>
          </a:p>
        </p:txBody>
      </p:sp>
      <p:sp>
        <p:nvSpPr>
          <p:cNvPr id="198" name="Google Shape;198;p15"/>
          <p:cNvSpPr txBox="1">
            <a:spLocks noGrp="1"/>
          </p:cNvSpPr>
          <p:nvPr>
            <p:ph idx="1"/>
          </p:nvPr>
        </p:nvSpPr>
        <p:spPr>
          <a:xfrm>
            <a:off x="838200" y="186885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fr-FR" sz="2000" dirty="0"/>
              <a:t>Pour mettre en mouvement le drone nous avons seulement besoin des coordonnées du centre du visage.</a:t>
            </a:r>
            <a:endParaRPr sz="2000" dirty="0"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pic>
        <p:nvPicPr>
          <p:cNvPr id="199" name="Google Shape;199;p15" descr="Résultat de recherche d'images pour &quot;reporter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47647" y="2549724"/>
            <a:ext cx="5744353" cy="331936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5"/>
          <p:cNvSpPr/>
          <p:nvPr/>
        </p:nvSpPr>
        <p:spPr>
          <a:xfrm>
            <a:off x="8988586" y="3880505"/>
            <a:ext cx="662473" cy="65780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5"/>
          <p:cNvSpPr/>
          <p:nvPr/>
        </p:nvSpPr>
        <p:spPr>
          <a:xfrm>
            <a:off x="10368793" y="3749879"/>
            <a:ext cx="125835" cy="130626"/>
          </a:xfrm>
          <a:prstGeom prst="flowChartConnector">
            <a:avLst/>
          </a:prstGeom>
          <a:solidFill>
            <a:srgbClr val="FF0000"/>
          </a:solidFill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2" name="Google Shape;202;p15"/>
          <p:cNvCxnSpPr>
            <a:endCxn id="201" idx="3"/>
          </p:cNvCxnSpPr>
          <p:nvPr/>
        </p:nvCxnSpPr>
        <p:spPr>
          <a:xfrm rot="10800000" flipH="1">
            <a:off x="9319821" y="3861375"/>
            <a:ext cx="1067400" cy="366300"/>
          </a:xfrm>
          <a:prstGeom prst="straightConnector1">
            <a:avLst/>
          </a:prstGeom>
          <a:noFill/>
          <a:ln w="28575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3" name="Google Shape;203;p15"/>
          <p:cNvSpPr txBox="1"/>
          <p:nvPr/>
        </p:nvSpPr>
        <p:spPr>
          <a:xfrm>
            <a:off x="738891" y="2549725"/>
            <a:ext cx="5517160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 rectangle: zone d’acceptabilité.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vecteur est tracé entre le centre du visage et le centre de l’image.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compare les composantes du vecteur aux limites de la zone centrée.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peut mouvoir le drone en conséquence :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D’abord la hauteur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Puis la position horizontale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calcule la largeur de la tête pour mouvoir le drone en avant ou en arrière pour rester à distance.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dirty="0"/>
          </a:p>
        </p:txBody>
      </p:sp>
      <p:cxnSp>
        <p:nvCxnSpPr>
          <p:cNvPr id="204" name="Google Shape;204;p15"/>
          <p:cNvCxnSpPr/>
          <p:nvPr/>
        </p:nvCxnSpPr>
        <p:spPr>
          <a:xfrm>
            <a:off x="9319822" y="4278385"/>
            <a:ext cx="1174806" cy="0"/>
          </a:xfrm>
          <a:prstGeom prst="straightConnector1">
            <a:avLst/>
          </a:prstGeom>
          <a:noFill/>
          <a:ln w="12700" cap="flat" cmpd="sng">
            <a:solidFill>
              <a:srgbClr val="FFFF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05" name="Google Shape;205;p15"/>
          <p:cNvCxnSpPr/>
          <p:nvPr/>
        </p:nvCxnSpPr>
        <p:spPr>
          <a:xfrm rot="10800000">
            <a:off x="9319822" y="3815192"/>
            <a:ext cx="0" cy="463194"/>
          </a:xfrm>
          <a:prstGeom prst="straightConnector1">
            <a:avLst/>
          </a:prstGeom>
          <a:noFill/>
          <a:ln w="12700" cap="flat" cmpd="sng">
            <a:solidFill>
              <a:srgbClr val="FFFF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06" name="Google Shape;206;p15"/>
          <p:cNvCxnSpPr/>
          <p:nvPr/>
        </p:nvCxnSpPr>
        <p:spPr>
          <a:xfrm rot="10800000" flipH="1">
            <a:off x="9778825" y="3118125"/>
            <a:ext cx="1332000" cy="9900"/>
          </a:xfrm>
          <a:prstGeom prst="straightConnector1">
            <a:avLst/>
          </a:prstGeom>
          <a:noFill/>
          <a:ln w="12700" cap="flat" cmpd="sng">
            <a:solidFill>
              <a:srgbClr val="FFFF00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6"/>
          <p:cNvSpPr txBox="1">
            <a:spLocks noGrp="1"/>
          </p:cNvSpPr>
          <p:nvPr>
            <p:ph type="title"/>
          </p:nvPr>
        </p:nvSpPr>
        <p:spPr>
          <a:xfrm>
            <a:off x="538162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fr-FR" sz="4000" dirty="0"/>
              <a:t>6. Améliorations possibles</a:t>
            </a:r>
            <a:endParaRPr sz="4000" dirty="0"/>
          </a:p>
        </p:txBody>
      </p:sp>
      <p:sp>
        <p:nvSpPr>
          <p:cNvPr id="212" name="Google Shape;212;p16"/>
          <p:cNvSpPr txBox="1">
            <a:spLocks noGrp="1"/>
          </p:cNvSpPr>
          <p:nvPr>
            <p:ph idx="1"/>
          </p:nvPr>
        </p:nvSpPr>
        <p:spPr>
          <a:xfrm>
            <a:off x="995362" y="213360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indent="0" hangingPunct="0">
              <a:spcBef>
                <a:spcPts val="0"/>
              </a:spcBef>
              <a:buSzPts val="2000"/>
              <a:buNone/>
            </a:pPr>
            <a:r>
              <a:rPr lang="fr-FR" sz="2400" u="sng" dirty="0">
                <a:cs typeface="Calibri"/>
              </a:rPr>
              <a:t>Améliorations de la détection de visage</a:t>
            </a:r>
            <a:r>
              <a:rPr lang="fr-FR" sz="2400" dirty="0">
                <a:cs typeface="Calibri"/>
              </a:rPr>
              <a:t>:</a:t>
            </a:r>
          </a:p>
          <a:p>
            <a:pPr marL="0" indent="0" hangingPunct="0">
              <a:spcBef>
                <a:spcPts val="0"/>
              </a:spcBef>
              <a:buSzPts val="2000"/>
              <a:buNone/>
            </a:pPr>
            <a:endParaRPr lang="fr-FR" sz="2400" dirty="0">
              <a:cs typeface="Calibri"/>
            </a:endParaRPr>
          </a:p>
          <a:p>
            <a:pPr marL="0" indent="0" hangingPunct="0">
              <a:spcBef>
                <a:spcPts val="0"/>
              </a:spcBef>
              <a:buSzPts val="2000"/>
              <a:buNone/>
            </a:pPr>
            <a:r>
              <a:rPr lang="fr-FR" sz="2400" dirty="0">
                <a:cs typeface="Calibri"/>
              </a:rPr>
              <a:t>- Possibilité de détecter une rotation du visage </a:t>
            </a:r>
          </a:p>
          <a:p>
            <a:pPr marL="0" indent="0" hangingPunct="0">
              <a:spcBef>
                <a:spcPts val="0"/>
              </a:spcBef>
              <a:buSzPts val="2000"/>
              <a:buNone/>
            </a:pPr>
            <a:r>
              <a:rPr lang="fr-FR" sz="2400" dirty="0">
                <a:cs typeface="Calibri"/>
              </a:rPr>
              <a:t>- Instaurer de la reconnaissance faciale</a:t>
            </a:r>
          </a:p>
          <a:p>
            <a:pPr marL="0" indent="0" hangingPunct="0">
              <a:spcBef>
                <a:spcPts val="0"/>
              </a:spcBef>
              <a:buSzPts val="2000"/>
              <a:buNone/>
            </a:pPr>
            <a:endParaRPr lang="fr-FR" sz="2400" dirty="0">
              <a:cs typeface="Calibri"/>
            </a:endParaRPr>
          </a:p>
          <a:p>
            <a:pPr marL="0" indent="0" hangingPunct="0">
              <a:spcBef>
                <a:spcPts val="0"/>
              </a:spcBef>
              <a:buSzPts val="2000"/>
              <a:buNone/>
            </a:pPr>
            <a:endParaRPr lang="fr-FR" sz="2400" dirty="0">
              <a:cs typeface="Calibri"/>
            </a:endParaRPr>
          </a:p>
          <a:p>
            <a:pPr marL="0" indent="0" hangingPunct="0">
              <a:spcBef>
                <a:spcPts val="0"/>
              </a:spcBef>
              <a:buSzPts val="2000"/>
              <a:buNone/>
            </a:pPr>
            <a:r>
              <a:rPr lang="fr-FR" sz="2400" u="sng" dirty="0">
                <a:cs typeface="Calibri"/>
              </a:rPr>
              <a:t>Améliorations du mouvement </a:t>
            </a:r>
            <a:r>
              <a:rPr lang="fr-FR" sz="2400" dirty="0">
                <a:cs typeface="Calibri"/>
              </a:rPr>
              <a:t>:</a:t>
            </a:r>
          </a:p>
          <a:p>
            <a:pPr marL="0" indent="0" hangingPunct="0">
              <a:spcBef>
                <a:spcPts val="0"/>
              </a:spcBef>
              <a:buSzPts val="2000"/>
              <a:buNone/>
            </a:pPr>
            <a:endParaRPr lang="fr-FR" sz="2400" dirty="0">
              <a:cs typeface="Calibri"/>
            </a:endParaRPr>
          </a:p>
          <a:p>
            <a:pPr marL="0" indent="0" hangingPunct="0">
              <a:spcBef>
                <a:spcPts val="0"/>
              </a:spcBef>
              <a:buSzPts val="2000"/>
              <a:buNone/>
            </a:pPr>
            <a:r>
              <a:rPr lang="fr-FR" sz="2400" dirty="0">
                <a:cs typeface="Calibri"/>
              </a:rPr>
              <a:t>- Améliorer la précision de la rotation autour d'une personne</a:t>
            </a:r>
          </a:p>
          <a:p>
            <a:pPr marL="0" indent="0" hangingPunct="0">
              <a:spcBef>
                <a:spcPts val="0"/>
              </a:spcBef>
              <a:buSzPts val="2000"/>
              <a:buNone/>
            </a:pPr>
            <a:r>
              <a:rPr lang="fr-FR" sz="2400" dirty="0">
                <a:cs typeface="Calibri"/>
              </a:rPr>
              <a:t>- Accélération et décélération progressive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7"/>
          <p:cNvSpPr txBox="1">
            <a:spLocks noGrp="1"/>
          </p:cNvSpPr>
          <p:nvPr>
            <p:ph type="title"/>
          </p:nvPr>
        </p:nvSpPr>
        <p:spPr>
          <a:xfrm>
            <a:off x="838200" y="5832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fr-FR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7. Conclusion</a:t>
            </a:r>
            <a:endParaRPr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Image 2">
            <a:hlinkClick r:id="" action="ppaction://media"/>
            <a:extLst>
              <a:ext uri="{FF2B5EF4-FFF2-40B4-BE49-F238E27FC236}">
                <a16:creationId xmlns:a16="http://schemas.microsoft.com/office/drawing/2014/main" id="{3A71E47F-DB70-47F8-8502-E9D01D14CB5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745500" y="1901596"/>
            <a:ext cx="6273209" cy="4235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 txBox="1">
            <a:spLocks noGrp="1"/>
          </p:cNvSpPr>
          <p:nvPr>
            <p:ph type="title"/>
          </p:nvPr>
        </p:nvSpPr>
        <p:spPr>
          <a:xfrm>
            <a:off x="838200" y="26511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fr-FR" sz="4000" dirty="0"/>
              <a:t>Sommaire</a:t>
            </a:r>
            <a:r>
              <a:rPr lang="fr-FR" dirty="0"/>
              <a:t> </a:t>
            </a:r>
            <a:endParaRPr dirty="0"/>
          </a:p>
        </p:txBody>
      </p:sp>
      <p:sp>
        <p:nvSpPr>
          <p:cNvPr id="108" name="Google Shape;108;p2"/>
          <p:cNvSpPr txBox="1">
            <a:spLocks noGrp="1"/>
          </p:cNvSpPr>
          <p:nvPr>
            <p:ph idx="1"/>
          </p:nvPr>
        </p:nvSpPr>
        <p:spPr>
          <a:xfrm>
            <a:off x="1778418" y="1844915"/>
            <a:ext cx="10515600" cy="4566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lnSpcReduction="10000"/>
          </a:bodyPr>
          <a:lstStyle/>
          <a:p>
            <a:pPr marL="342900" lvl="0" indent="-3429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-FR" sz="1600" dirty="0"/>
              <a:t>Présentation du sujet</a:t>
            </a: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fr-FR" sz="1600" dirty="0"/>
          </a:p>
          <a:p>
            <a:pPr marL="342900" lvl="0" indent="-3429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 startAt="2"/>
            </a:pPr>
            <a:r>
              <a:rPr lang="fr-FR" sz="1600" dirty="0"/>
              <a:t>Présentation du drone et des logiciels</a:t>
            </a: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fr-FR" sz="1600" dirty="0">
              <a:ea typeface="+mn-lt"/>
              <a:cs typeface="+mn-lt"/>
            </a:endParaRPr>
          </a:p>
          <a:p>
            <a:pPr marL="749300" lvl="1" indent="-457200">
              <a:lnSpc>
                <a:spcPct val="70000"/>
              </a:lnSpc>
              <a:spcBef>
                <a:spcPts val="400"/>
              </a:spcBef>
              <a:buSzPts val="1400"/>
              <a:buAutoNum type="arabicPeriod"/>
            </a:pPr>
            <a:r>
              <a:rPr lang="fr-FR" sz="1600" dirty="0">
                <a:ea typeface="+mn-lt"/>
                <a:cs typeface="+mn-lt"/>
              </a:rPr>
              <a:t>Le drone</a:t>
            </a:r>
            <a:endParaRPr lang="en-US" sz="1600" dirty="0">
              <a:ea typeface="+mn-lt"/>
              <a:cs typeface="+mn-lt"/>
            </a:endParaRPr>
          </a:p>
          <a:p>
            <a:pPr marL="749300" lvl="1" indent="-457200">
              <a:lnSpc>
                <a:spcPct val="70000"/>
              </a:lnSpc>
              <a:spcBef>
                <a:spcPts val="600"/>
              </a:spcBef>
              <a:buSzPts val="1400"/>
              <a:buAutoNum type="arabicPeriod"/>
            </a:pPr>
            <a:r>
              <a:rPr lang="fr-FR" sz="1600" dirty="0">
                <a:ea typeface="+mn-lt"/>
                <a:cs typeface="+mn-lt"/>
              </a:rPr>
              <a:t>ROS Kinetic</a:t>
            </a:r>
            <a:endParaRPr lang="en-US" sz="1600" dirty="0">
              <a:ea typeface="+mn-lt"/>
              <a:cs typeface="+mn-lt"/>
            </a:endParaRPr>
          </a:p>
          <a:p>
            <a:pPr marL="749300" lvl="1" indent="-457200">
              <a:lnSpc>
                <a:spcPct val="70000"/>
              </a:lnSpc>
              <a:spcBef>
                <a:spcPts val="600"/>
              </a:spcBef>
              <a:buSzPts val="1400"/>
              <a:buAutoNum type="arabicPeriod"/>
            </a:pPr>
            <a:r>
              <a:rPr lang="fr-FR" sz="1600" dirty="0">
                <a:ea typeface="+mn-lt"/>
                <a:cs typeface="+mn-lt"/>
              </a:rPr>
              <a:t>Gazebo</a:t>
            </a:r>
          </a:p>
          <a:p>
            <a:pPr marL="292100" lvl="1" indent="0">
              <a:lnSpc>
                <a:spcPct val="70000"/>
              </a:lnSpc>
              <a:spcBef>
                <a:spcPts val="600"/>
              </a:spcBef>
              <a:buSzPts val="1400"/>
              <a:buNone/>
            </a:pPr>
            <a:endParaRPr lang="fr-FR" sz="1600" dirty="0">
              <a:cs typeface="Calibri"/>
            </a:endParaRPr>
          </a:p>
          <a:p>
            <a:pPr marL="342900" indent="-342900">
              <a:lnSpc>
                <a:spcPct val="70000"/>
              </a:lnSpc>
              <a:spcBef>
                <a:spcPts val="1400"/>
              </a:spcBef>
              <a:buSzPts val="1400"/>
              <a:buAutoNum type="arabicPeriod" startAt="3"/>
            </a:pPr>
            <a:r>
              <a:rPr lang="fr-FR" sz="1600" dirty="0">
                <a:cs typeface="Calibri"/>
              </a:rPr>
              <a:t>Architecture du projet </a:t>
            </a:r>
          </a:p>
          <a:p>
            <a:pPr marL="342900" indent="-342900">
              <a:lnSpc>
                <a:spcPct val="70000"/>
              </a:lnSpc>
              <a:spcBef>
                <a:spcPts val="1400"/>
              </a:spcBef>
              <a:buSzPts val="1400"/>
              <a:buAutoNum type="arabicPeriod" startAt="3"/>
            </a:pPr>
            <a:r>
              <a:rPr lang="fr-FR" sz="1600" dirty="0"/>
              <a:t>La détection du visage</a:t>
            </a:r>
            <a:endParaRPr lang="fr-FR" sz="1600" dirty="0">
              <a:cs typeface="Calibri" panose="020F0502020204030204"/>
            </a:endParaRPr>
          </a:p>
          <a:p>
            <a:pPr marL="0" indent="0">
              <a:lnSpc>
                <a:spcPct val="70000"/>
              </a:lnSpc>
              <a:spcBef>
                <a:spcPts val="1400"/>
              </a:spcBef>
              <a:buSzPts val="1400"/>
              <a:buNone/>
            </a:pPr>
            <a:endParaRPr lang="fr-FR" sz="1600" dirty="0">
              <a:cs typeface="Calibri" panose="020F0502020204030204"/>
            </a:endParaRPr>
          </a:p>
          <a:p>
            <a:pPr marL="749300" lvl="1" indent="-45720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SzPts val="1260"/>
              <a:buFont typeface="Calibri"/>
              <a:buAutoNum type="arabicPeriod"/>
            </a:pPr>
            <a:r>
              <a:rPr lang="fr-FR" sz="1600" dirty="0"/>
              <a:t>Premier algorithme</a:t>
            </a:r>
            <a:endParaRPr sz="1600" dirty="0">
              <a:cs typeface="Calibri" panose="020F0502020204030204"/>
            </a:endParaRPr>
          </a:p>
          <a:p>
            <a:pPr marL="749300" lvl="1" indent="-457200" algn="l" rtl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SzPts val="1260"/>
              <a:buFont typeface="Calibri"/>
              <a:buAutoNum type="arabicPeriod"/>
            </a:pPr>
            <a:r>
              <a:rPr lang="fr-FR" sz="1600" dirty="0"/>
              <a:t>Deuxième algorithme</a:t>
            </a:r>
            <a:endParaRPr sz="1600" dirty="0">
              <a:cs typeface="Calibri" panose="020F0502020204030204"/>
            </a:endParaRPr>
          </a:p>
          <a:p>
            <a:pPr marL="749300" lvl="1" indent="-457200">
              <a:lnSpc>
                <a:spcPct val="70000"/>
              </a:lnSpc>
              <a:spcBef>
                <a:spcPts val="600"/>
              </a:spcBef>
              <a:buSzPts val="1260"/>
              <a:buAutoNum type="arabicPeriod"/>
            </a:pPr>
            <a:r>
              <a:rPr lang="fr-FR" sz="1600" dirty="0">
                <a:cs typeface="Calibri"/>
              </a:rPr>
              <a:t>Choix fait</a:t>
            </a:r>
          </a:p>
          <a:p>
            <a:pPr marL="749300" lvl="1" indent="-457200">
              <a:lnSpc>
                <a:spcPct val="70000"/>
              </a:lnSpc>
              <a:spcBef>
                <a:spcPts val="600"/>
              </a:spcBef>
              <a:buSzPts val="1260"/>
              <a:buFont typeface="Calibri"/>
              <a:buAutoNum type="arabicPeriod"/>
            </a:pPr>
            <a:endParaRPr lang="fr-FR" sz="1600" dirty="0">
              <a:ea typeface="+mn-lt"/>
              <a:cs typeface="+mn-lt"/>
            </a:endParaRPr>
          </a:p>
          <a:p>
            <a:pPr marL="342900" indent="-342900">
              <a:lnSpc>
                <a:spcPct val="70000"/>
              </a:lnSpc>
              <a:spcBef>
                <a:spcPts val="1400"/>
              </a:spcBef>
              <a:buSzPts val="1400"/>
              <a:buAutoNum type="arabicPeriod" startAt="5"/>
            </a:pPr>
            <a:r>
              <a:rPr lang="fr-FR" sz="1600" dirty="0">
                <a:ea typeface="+mn-lt"/>
                <a:cs typeface="+mn-lt"/>
              </a:rPr>
              <a:t>Mise en mouvement du drone</a:t>
            </a:r>
            <a:endParaRPr lang="fr-FR" sz="1600" dirty="0">
              <a:ea typeface="+mn-lt"/>
              <a:cs typeface="Calibri" panose="020F0502020204030204"/>
            </a:endParaRPr>
          </a:p>
          <a:p>
            <a:pPr marL="342900" indent="-342900">
              <a:lnSpc>
                <a:spcPct val="70000"/>
              </a:lnSpc>
              <a:spcBef>
                <a:spcPts val="1400"/>
              </a:spcBef>
              <a:buSzPts val="1400"/>
              <a:buAutoNum type="arabicPeriod" startAt="5"/>
            </a:pPr>
            <a:r>
              <a:rPr lang="fr-FR" sz="1600" dirty="0"/>
              <a:t>Améliorations possibles</a:t>
            </a:r>
            <a:endParaRPr lang="fr-FR" sz="1600" dirty="0">
              <a:cs typeface="Calibri" panose="020F0502020204030204"/>
            </a:endParaRPr>
          </a:p>
          <a:p>
            <a:pPr marL="342900" indent="-342900">
              <a:lnSpc>
                <a:spcPct val="70000"/>
              </a:lnSpc>
              <a:spcBef>
                <a:spcPts val="1400"/>
              </a:spcBef>
              <a:buSzPts val="1400"/>
              <a:buAutoNum type="arabicPeriod" startAt="5"/>
            </a:pPr>
            <a:r>
              <a:rPr lang="fr-FR" sz="1600" dirty="0"/>
              <a:t>Conclusion</a:t>
            </a:r>
            <a:endParaRPr sz="1600" dirty="0">
              <a:cs typeface="Calibri" panose="020F0502020204030204"/>
            </a:endParaRPr>
          </a:p>
        </p:txBody>
      </p:sp>
      <p:pic>
        <p:nvPicPr>
          <p:cNvPr id="4" name="Image 3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34E2DD91-95AF-3446-AB8A-28F6669C52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45" r="-1" b="10479"/>
          <a:stretch/>
        </p:blipFill>
        <p:spPr>
          <a:xfrm>
            <a:off x="7397327" y="701607"/>
            <a:ext cx="3475462" cy="195494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E70EA3-25DF-49F9-8FB6-3A13C9EB4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4383"/>
            <a:ext cx="10515600" cy="1325563"/>
          </a:xfrm>
        </p:spPr>
        <p:txBody>
          <a:bodyPr/>
          <a:lstStyle/>
          <a:p>
            <a:r>
              <a:rPr lang="fr-FR" sz="4000" dirty="0">
                <a:ea typeface="+mj-lt"/>
                <a:cs typeface="+mj-lt"/>
              </a:rPr>
              <a:t>1. Présentation du sujet</a:t>
            </a:r>
          </a:p>
          <a:p>
            <a:endParaRPr lang="fr-FR" dirty="0">
              <a:cs typeface="Calibri Ligh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9AA651-BEB2-404A-8091-9B4C43C8A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0011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sz="2400" dirty="0">
                <a:cs typeface="Calibri" panose="020F0502020204030204"/>
              </a:rPr>
              <a:t>Objectifs: </a:t>
            </a:r>
          </a:p>
          <a:p>
            <a:pPr marL="0" indent="0">
              <a:buNone/>
            </a:pPr>
            <a:r>
              <a:rPr lang="fr-FR" sz="2400" dirty="0"/>
              <a:t>Fixer et suivre un visage en mouvement à l’aide d’un drone. </a:t>
            </a:r>
            <a:endParaRPr lang="fr-FR" sz="2400" dirty="0">
              <a:cs typeface="Calibri" panose="020F0502020204030204"/>
            </a:endParaRPr>
          </a:p>
          <a:p>
            <a:pPr marL="0" indent="0">
              <a:buNone/>
            </a:pPr>
            <a:endParaRPr lang="fr-FR" sz="2400" dirty="0">
              <a:cs typeface="Calibri" panose="020F0502020204030204"/>
            </a:endParaRPr>
          </a:p>
          <a:p>
            <a:pPr marL="0" indent="0">
              <a:buNone/>
            </a:pPr>
            <a:r>
              <a:rPr lang="fr-FR" sz="2400" dirty="0">
                <a:cs typeface="Calibri" panose="020F0502020204030204"/>
              </a:rPr>
              <a:t>Etapes :</a:t>
            </a:r>
          </a:p>
          <a:p>
            <a:pPr>
              <a:buFontTx/>
              <a:buChar char="-"/>
            </a:pPr>
            <a:r>
              <a:rPr lang="fr" sz="2400" dirty="0">
                <a:ea typeface="+mn-lt"/>
                <a:cs typeface="+mn-lt"/>
              </a:rPr>
              <a:t>Détecter et situer un visage sur le flux vidéo transmis par le drone</a:t>
            </a:r>
          </a:p>
          <a:p>
            <a:pPr>
              <a:buFontTx/>
              <a:buChar char="-"/>
            </a:pPr>
            <a:r>
              <a:rPr lang="fr" sz="2400" dirty="0">
                <a:ea typeface="+mn-lt"/>
                <a:cs typeface="+mn-lt"/>
              </a:rPr>
              <a:t> Déplacer le drone en fonction de cette position.</a:t>
            </a:r>
            <a:r>
              <a:rPr lang="fr-FR" sz="2400" dirty="0">
                <a:ea typeface="+mn-lt"/>
                <a:cs typeface="+mn-lt"/>
              </a:rPr>
              <a:t> </a:t>
            </a:r>
          </a:p>
        </p:txBody>
      </p:sp>
      <p:pic>
        <p:nvPicPr>
          <p:cNvPr id="4" name="Image 3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419B84A7-BA85-854A-9A29-42BDE51875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5" r="-1" b="10479"/>
          <a:stretch/>
        </p:blipFill>
        <p:spPr>
          <a:xfrm>
            <a:off x="7626479" y="548067"/>
            <a:ext cx="3460622" cy="194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40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 txBox="1">
            <a:spLocks noGrp="1"/>
          </p:cNvSpPr>
          <p:nvPr>
            <p:ph type="title"/>
          </p:nvPr>
        </p:nvSpPr>
        <p:spPr>
          <a:xfrm>
            <a:off x="838200" y="15081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fr-FR" sz="4000" dirty="0"/>
              <a:t>2. Présentation du drone et des logiciels</a:t>
            </a:r>
            <a:endParaRPr sz="4000" dirty="0"/>
          </a:p>
        </p:txBody>
      </p:sp>
      <p:pic>
        <p:nvPicPr>
          <p:cNvPr id="120" name="Google Shape;120;p4" descr="Résultat de recherche d'images pour &quot;ardrone&quot;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44167" y="3136539"/>
            <a:ext cx="3038933" cy="1325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4" descr="Résultat de recherche d'images pour &quot;ros kinetic&quot;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55563" y="2565400"/>
            <a:ext cx="5598675" cy="2467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 txBox="1">
            <a:spLocks noGrp="1"/>
          </p:cNvSpPr>
          <p:nvPr>
            <p:ph type="title"/>
          </p:nvPr>
        </p:nvSpPr>
        <p:spPr>
          <a:xfrm>
            <a:off x="838200" y="23653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fr-FR" sz="4000" dirty="0"/>
              <a:t>2.1 Le drone</a:t>
            </a:r>
            <a:endParaRPr sz="4000" dirty="0"/>
          </a:p>
        </p:txBody>
      </p:sp>
      <p:pic>
        <p:nvPicPr>
          <p:cNvPr id="128" name="Google Shape;128;p5" descr="Résultat de recherche d'images pour &quot;ardrone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0924" y="2859522"/>
            <a:ext cx="4281461" cy="178715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5"/>
          <p:cNvSpPr txBox="1"/>
          <p:nvPr/>
        </p:nvSpPr>
        <p:spPr>
          <a:xfrm>
            <a:off x="6716366" y="1859339"/>
            <a:ext cx="4637434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itchFamily="2" charset="2"/>
              <a:buChar char="ü"/>
            </a:pPr>
            <a:r>
              <a:rPr lang="fr-F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Quadricoptère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000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itchFamily="2" charset="2"/>
              <a:buChar char="ü"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itchFamily="2" charset="2"/>
              <a:buChar char="ü"/>
            </a:pPr>
            <a:r>
              <a:rPr lang="fr-F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Fonctionnement Wi-Fi</a:t>
            </a:r>
            <a:endParaRPr dirty="0"/>
          </a:p>
          <a:p>
            <a:pPr marL="4000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itchFamily="2" charset="2"/>
              <a:buChar char="ü"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itchFamily="2" charset="2"/>
              <a:buChar char="ü"/>
            </a:pPr>
            <a:r>
              <a:rPr lang="fr-F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Caméra frontal HD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000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itchFamily="2" charset="2"/>
              <a:buChar char="ü"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itchFamily="2" charset="2"/>
              <a:buChar char="ü"/>
            </a:pPr>
            <a:r>
              <a:rPr lang="fr-F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Capteur ultrason pour la hauteur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itchFamily="2" charset="2"/>
              <a:buChar char="ü"/>
            </a:pPr>
            <a:r>
              <a:rPr lang="fr-F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Vitesse maximale : 18km/h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"/>
          <p:cNvSpPr txBox="1">
            <a:spLocks noGrp="1"/>
          </p:cNvSpPr>
          <p:nvPr>
            <p:ph type="title"/>
          </p:nvPr>
        </p:nvSpPr>
        <p:spPr>
          <a:xfrm>
            <a:off x="838200" y="15875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fr-FR" sz="4000" dirty="0"/>
              <a:t>2.2 ROS Kinetic </a:t>
            </a:r>
          </a:p>
        </p:txBody>
      </p:sp>
      <p:sp>
        <p:nvSpPr>
          <p:cNvPr id="146" name="Google Shape;146;p7"/>
          <p:cNvSpPr txBox="1"/>
          <p:nvPr/>
        </p:nvSpPr>
        <p:spPr>
          <a:xfrm>
            <a:off x="838200" y="1690688"/>
            <a:ext cx="5462588" cy="421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endParaRPr lang="fr-FR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endParaRPr lang="fr-FR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endParaRPr lang="fr-FR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fr-FR" sz="180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Communication  avec le drone:</a:t>
            </a:r>
          </a:p>
          <a:p>
            <a:pPr lvl="0">
              <a:lnSpc>
                <a:spcPct val="90000"/>
              </a:lnSpc>
              <a:buSzPts val="2000"/>
            </a:pPr>
            <a:r>
              <a:rPr lang="fr-FR" sz="1800">
                <a:latin typeface="+mn-lt"/>
              </a:rPr>
              <a:t>     Fonctionne avec 2 principaux types de programme:</a:t>
            </a:r>
            <a:endParaRPr lang="fr-FR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chemeClr val="dk1"/>
              </a:buClr>
              <a:buSzPts val="1800"/>
              <a:buFont typeface="Calibri"/>
              <a:buChar char="-"/>
            </a:pPr>
            <a:r>
              <a:rPr lang="fr-FR" sz="1800">
                <a:latin typeface="+mn-lt"/>
              </a:rPr>
              <a:t>Les Publishers : publie des données</a:t>
            </a:r>
          </a:p>
          <a:p>
            <a:pPr marL="285750" indent="-285750">
              <a:buClr>
                <a:schemeClr val="dk1"/>
              </a:buClr>
              <a:buSzPts val="1800"/>
              <a:buFont typeface="Calibri"/>
              <a:buChar char="-"/>
            </a:pPr>
            <a:r>
              <a:rPr lang="fr-FR" sz="1800">
                <a:latin typeface="+mn-lt"/>
              </a:rPr>
              <a:t>Les Subscribers : reçoit des données </a:t>
            </a:r>
            <a:endParaRPr lang="fr-FR" sz="1800">
              <a:latin typeface="+mn-lt"/>
              <a:cs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fr-FR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endParaRPr lang="fr-FR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Contrôle du drone avec ROS :</a:t>
            </a:r>
            <a:endParaRPr lang="fr-FR">
              <a:solidFill>
                <a:schemeClr val="dk1"/>
              </a:solidFill>
              <a:latin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Utilisation de 2 vecteurs :</a:t>
            </a:r>
            <a:endParaRPr lang="fr-FR" sz="18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Vecteur de translation (x, y, z)</a:t>
            </a:r>
            <a:endParaRPr lang="fr-FR" sz="18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Vecteur de rotation (</a:t>
            </a:r>
            <a:r>
              <a:rPr lang="el-GR" sz="1800" b="0" i="0">
                <a:solidFill>
                  <a:srgbClr val="161515"/>
                </a:solidFill>
                <a:latin typeface="Calibri"/>
                <a:ea typeface="Open Sans"/>
                <a:cs typeface="Open Sans"/>
                <a:sym typeface="Open Sans"/>
              </a:rPr>
              <a:t>α, β, γ)</a:t>
            </a:r>
            <a:endParaRPr lang="el-GR">
              <a:latin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l-GR" sz="1800" dirty="0">
              <a:solidFill>
                <a:srgbClr val="161515"/>
              </a:solidFill>
              <a:latin typeface="Calibri"/>
              <a:ea typeface="Open Sans"/>
              <a:cs typeface="Open Sans"/>
            </a:endParaRPr>
          </a:p>
        </p:txBody>
      </p:sp>
      <p:pic>
        <p:nvPicPr>
          <p:cNvPr id="147" name="Google Shape;14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9876" y="3387214"/>
            <a:ext cx="2805700" cy="2815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C56FFED7-B0FB-124B-8ADF-A22B80B81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3974" y="918092"/>
            <a:ext cx="2533651" cy="36110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fr-FR" dirty="0"/>
              <a:t>2.3 Gazebo </a:t>
            </a:r>
            <a:endParaRPr dirty="0"/>
          </a:p>
        </p:txBody>
      </p:sp>
      <p:pic>
        <p:nvPicPr>
          <p:cNvPr id="159" name="Google Shape;159;p9" descr="Résultat de recherche d'images pour &quot;ros gazebo&quot;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393417" y="2990465"/>
            <a:ext cx="1489483" cy="213017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9"/>
          <p:cNvSpPr txBox="1"/>
          <p:nvPr/>
        </p:nvSpPr>
        <p:spPr>
          <a:xfrm>
            <a:off x="5572449" y="1989900"/>
            <a:ext cx="452472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fr-F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Permet la création d’un environnement virtuel pour la commande du drone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9" descr="Résultat de recherche d'images pour &quot;ros gazebo&quot;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78234" y="2990465"/>
            <a:ext cx="4618944" cy="291978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9"/>
          <p:cNvSpPr/>
          <p:nvPr/>
        </p:nvSpPr>
        <p:spPr>
          <a:xfrm>
            <a:off x="3703301" y="3881773"/>
            <a:ext cx="1266737" cy="62917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65000"/>
              <a:lumOff val="35000"/>
            </a:schemeClr>
          </a:solidFill>
          <a:ln w="15875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fr-FR" sz="4000" dirty="0"/>
              <a:t>3. Architecture du projet</a:t>
            </a:r>
            <a:endParaRPr sz="4000" dirty="0"/>
          </a:p>
        </p:txBody>
      </p:sp>
      <p:pic>
        <p:nvPicPr>
          <p:cNvPr id="2" name="Image 2">
            <a:extLst>
              <a:ext uri="{FF2B5EF4-FFF2-40B4-BE49-F238E27FC236}">
                <a16:creationId xmlns:a16="http://schemas.microsoft.com/office/drawing/2014/main" id="{44F0D5D4-3518-4080-87E0-FCE20567D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175"/>
          <a:stretch/>
        </p:blipFill>
        <p:spPr>
          <a:xfrm>
            <a:off x="1678769" y="1444730"/>
            <a:ext cx="8622519" cy="4848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2"/>
          <p:cNvSpPr txBox="1">
            <a:spLocks noGrp="1"/>
          </p:cNvSpPr>
          <p:nvPr>
            <p:ph idx="1"/>
          </p:nvPr>
        </p:nvSpPr>
        <p:spPr>
          <a:xfrm>
            <a:off x="838200" y="2220480"/>
            <a:ext cx="10515600" cy="4966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34340" indent="-342900">
              <a:spcBef>
                <a:spcPts val="0"/>
              </a:spcBef>
              <a:buSzPts val="2000"/>
              <a:buFont typeface="Wingdings" pitchFamily="2" charset="2"/>
              <a:buChar char="ü"/>
            </a:pPr>
            <a:r>
              <a:rPr lang="en-US" sz="2000" dirty="0">
                <a:cs typeface="Calibri"/>
              </a:rPr>
              <a:t>Les </a:t>
            </a:r>
            <a:r>
              <a:rPr lang="en-US" sz="2000" dirty="0" err="1">
                <a:cs typeface="Calibri"/>
              </a:rPr>
              <a:t>librairies</a:t>
            </a:r>
            <a:r>
              <a:rPr lang="en-US" sz="2000" dirty="0">
                <a:cs typeface="Calibri"/>
              </a:rPr>
              <a:t> OpenCV "</a:t>
            </a:r>
            <a:r>
              <a:rPr lang="en-US" sz="2000" dirty="0" err="1">
                <a:cs typeface="Calibri"/>
              </a:rPr>
              <a:t>Haarcascade</a:t>
            </a:r>
            <a:r>
              <a:rPr lang="en-US" sz="2000" dirty="0">
                <a:cs typeface="Calibri"/>
              </a:rPr>
              <a:t>" </a:t>
            </a:r>
            <a:r>
              <a:rPr lang="en-US" sz="2000" dirty="0" err="1">
                <a:ea typeface="+mn-lt"/>
                <a:cs typeface="+mn-lt"/>
              </a:rPr>
              <a:t>sont</a:t>
            </a:r>
            <a:r>
              <a:rPr lang="en-US" sz="2000" dirty="0">
                <a:ea typeface="+mn-lt"/>
                <a:cs typeface="+mn-lt"/>
              </a:rPr>
              <a:t> des </a:t>
            </a:r>
            <a:r>
              <a:rPr lang="en-US" sz="2000" dirty="0" err="1">
                <a:ea typeface="+mn-lt"/>
                <a:cs typeface="+mn-lt"/>
              </a:rPr>
              <a:t>algorithmes</a:t>
            </a:r>
            <a:r>
              <a:rPr lang="en-US" sz="2000" dirty="0">
                <a:ea typeface="+mn-lt"/>
                <a:cs typeface="+mn-lt"/>
              </a:rPr>
              <a:t> de </a:t>
            </a:r>
            <a:r>
              <a:rPr lang="en-US" sz="2000" dirty="0" err="1">
                <a:ea typeface="+mn-lt"/>
                <a:cs typeface="+mn-lt"/>
              </a:rPr>
              <a:t>détection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d'objets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en</a:t>
            </a:r>
            <a:r>
              <a:rPr lang="en-US" sz="2000" dirty="0">
                <a:ea typeface="+mn-lt"/>
                <a:cs typeface="+mn-lt"/>
              </a:rPr>
              <a:t> Machine Learning. </a:t>
            </a:r>
          </a:p>
          <a:p>
            <a:pPr marL="434340" indent="-342900">
              <a:spcBef>
                <a:spcPts val="0"/>
              </a:spcBef>
              <a:buSzPts val="2000"/>
              <a:buFont typeface="Wingdings" pitchFamily="2" charset="2"/>
              <a:buChar char="ü"/>
            </a:pPr>
            <a:r>
              <a:rPr lang="en-US" sz="2000" dirty="0" err="1">
                <a:ea typeface="+mn-lt"/>
                <a:cs typeface="+mn-lt"/>
              </a:rPr>
              <a:t>Ils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utilisent</a:t>
            </a:r>
            <a:r>
              <a:rPr lang="en-US" sz="2000" dirty="0">
                <a:ea typeface="+mn-lt"/>
                <a:cs typeface="+mn-lt"/>
              </a:rPr>
              <a:t> les </a:t>
            </a:r>
            <a:r>
              <a:rPr lang="en-US" sz="2000" dirty="0" err="1">
                <a:ea typeface="+mn-lt"/>
                <a:cs typeface="+mn-lt"/>
              </a:rPr>
              <a:t>caractéristiques</a:t>
            </a:r>
            <a:r>
              <a:rPr lang="en-US" sz="2000" dirty="0">
                <a:ea typeface="+mn-lt"/>
                <a:cs typeface="+mn-lt"/>
              </a:rPr>
              <a:t> de </a:t>
            </a:r>
            <a:r>
              <a:rPr lang="en-US" sz="2000" dirty="0" err="1">
                <a:ea typeface="+mn-lt"/>
                <a:cs typeface="+mn-lt"/>
              </a:rPr>
              <a:t>Haar</a:t>
            </a:r>
            <a:r>
              <a:rPr lang="en-US" sz="2000" dirty="0">
                <a:ea typeface="+mn-lt"/>
                <a:cs typeface="+mn-lt"/>
              </a:rPr>
              <a:t> pour </a:t>
            </a:r>
            <a:r>
              <a:rPr lang="en-US" sz="2000" dirty="0" err="1">
                <a:ea typeface="+mn-lt"/>
                <a:cs typeface="+mn-lt"/>
              </a:rPr>
              <a:t>déterminer</a:t>
            </a:r>
            <a:r>
              <a:rPr lang="en-US" sz="2000" dirty="0">
                <a:ea typeface="+mn-lt"/>
                <a:cs typeface="+mn-lt"/>
              </a:rPr>
              <a:t> la </a:t>
            </a:r>
            <a:r>
              <a:rPr lang="en-US" sz="2000" dirty="0" err="1">
                <a:ea typeface="+mn-lt"/>
                <a:cs typeface="+mn-lt"/>
              </a:rPr>
              <a:t>probabilité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qu'un</a:t>
            </a:r>
            <a:r>
              <a:rPr lang="en-US" sz="2000" dirty="0">
                <a:ea typeface="+mn-lt"/>
                <a:cs typeface="+mn-lt"/>
              </a:rPr>
              <a:t> certain point </a:t>
            </a:r>
            <a:r>
              <a:rPr lang="en-US" sz="2000" dirty="0" err="1">
                <a:ea typeface="+mn-lt"/>
                <a:cs typeface="+mn-lt"/>
              </a:rPr>
              <a:t>fasse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partie</a:t>
            </a:r>
            <a:r>
              <a:rPr lang="en-US" sz="2000" dirty="0">
                <a:ea typeface="+mn-lt"/>
                <a:cs typeface="+mn-lt"/>
              </a:rPr>
              <a:t> d'un </a:t>
            </a:r>
            <a:r>
              <a:rPr lang="en-US" sz="2000" dirty="0" err="1">
                <a:ea typeface="+mn-lt"/>
                <a:cs typeface="+mn-lt"/>
              </a:rPr>
              <a:t>objet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en-US" sz="2000" dirty="0">
              <a:cs typeface="Calibri"/>
            </a:endParaRPr>
          </a:p>
          <a:p>
            <a:pPr marL="434340" indent="-342900">
              <a:spcBef>
                <a:spcPts val="0"/>
              </a:spcBef>
              <a:buSzPts val="2000"/>
              <a:buFont typeface="Wingdings" pitchFamily="2" charset="2"/>
              <a:buChar char="ü"/>
            </a:pPr>
            <a:r>
              <a:rPr lang="en-US" sz="2000" dirty="0" err="1">
                <a:ea typeface="+mn-lt"/>
                <a:cs typeface="+mn-lt"/>
              </a:rPr>
              <a:t>Ces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librairies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sont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pré-entrainées</a:t>
            </a:r>
            <a:r>
              <a:rPr lang="en-US" sz="2000" dirty="0">
                <a:ea typeface="+mn-lt"/>
                <a:cs typeface="+mn-lt"/>
              </a:rPr>
              <a:t> dans des </a:t>
            </a:r>
            <a:r>
              <a:rPr lang="en-US" sz="2000" dirty="0" err="1">
                <a:ea typeface="+mn-lt"/>
                <a:cs typeface="+mn-lt"/>
              </a:rPr>
              <a:t>fichiers</a:t>
            </a:r>
            <a:r>
              <a:rPr lang="en-US" sz="2000" dirty="0">
                <a:ea typeface="+mn-lt"/>
                <a:cs typeface="+mn-lt"/>
              </a:rPr>
              <a:t> .xml et </a:t>
            </a:r>
            <a:r>
              <a:rPr lang="en-US" sz="2000" dirty="0" err="1">
                <a:ea typeface="+mn-lt"/>
                <a:cs typeface="+mn-lt"/>
              </a:rPr>
              <a:t>prêtes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à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l'emploi</a:t>
            </a:r>
            <a:r>
              <a:rPr lang="en-US" sz="2000" dirty="0">
                <a:ea typeface="+mn-lt"/>
                <a:cs typeface="+mn-lt"/>
              </a:rPr>
              <a:t>.</a:t>
            </a:r>
            <a:r>
              <a:rPr lang="en-US" sz="1800" dirty="0">
                <a:ea typeface="+mn-lt"/>
                <a:cs typeface="+mn-lt"/>
              </a:rPr>
              <a:t> </a:t>
            </a:r>
          </a:p>
        </p:txBody>
      </p:sp>
      <p:sp>
        <p:nvSpPr>
          <p:cNvPr id="4" name="Google Shape;179;p12">
            <a:extLst>
              <a:ext uri="{FF2B5EF4-FFF2-40B4-BE49-F238E27FC236}">
                <a16:creationId xmlns:a16="http://schemas.microsoft.com/office/drawing/2014/main" id="{D23BC754-7C2B-42DF-83C2-0A4BB4AA52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1454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4800"/>
            </a:pPr>
            <a:r>
              <a:rPr lang="fr-FR" sz="3600" dirty="0"/>
              <a:t>4.1 Premier algorithme : </a:t>
            </a:r>
            <a:r>
              <a:rPr lang="fr-FR" sz="3600" b="1" dirty="0" err="1"/>
              <a:t>Haarcascade</a:t>
            </a:r>
            <a:r>
              <a:rPr lang="fr-FR" sz="3600" b="1" dirty="0"/>
              <a:t> Classifier</a:t>
            </a:r>
            <a:endParaRPr lang="en-US" sz="3600" b="1" dirty="0">
              <a:cs typeface="Calibri Light"/>
            </a:endParaRPr>
          </a:p>
        </p:txBody>
      </p:sp>
      <p:pic>
        <p:nvPicPr>
          <p:cNvPr id="8" name="Picture 8" descr="A picture containing text, indoor, hair, staring&#10;&#10;Description automatically generated">
            <a:extLst>
              <a:ext uri="{FF2B5EF4-FFF2-40B4-BE49-F238E27FC236}">
                <a16:creationId xmlns:a16="http://schemas.microsoft.com/office/drawing/2014/main" id="{0E637DD0-08F2-4C4C-989C-E03A926CF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444" y="3908094"/>
            <a:ext cx="3006879" cy="2576988"/>
          </a:xfrm>
          <a:prstGeom prst="rect">
            <a:avLst/>
          </a:prstGeom>
        </p:spPr>
      </p:pic>
      <p:pic>
        <p:nvPicPr>
          <p:cNvPr id="9" name="Picture 9" descr="Graphical user interface, logo&#10;&#10;Description automatically generated">
            <a:extLst>
              <a:ext uri="{FF2B5EF4-FFF2-40B4-BE49-F238E27FC236}">
                <a16:creationId xmlns:a16="http://schemas.microsoft.com/office/drawing/2014/main" id="{546DD801-BC0B-44B4-8508-091E8311A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351" y="4484712"/>
            <a:ext cx="3765395" cy="1787501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A3C67B9-03CB-FE42-9A31-78A848DCB277}"/>
              </a:ext>
            </a:extLst>
          </p:cNvPr>
          <p:cNvSpPr txBox="1"/>
          <p:nvPr/>
        </p:nvSpPr>
        <p:spPr>
          <a:xfrm>
            <a:off x="838200" y="269437"/>
            <a:ext cx="55306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latin typeface="+mj-lt"/>
              </a:rPr>
              <a:t>4. La détection de visage 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01947F54E9844099B87ED49404F946" ma:contentTypeVersion="5" ma:contentTypeDescription="Crée un document." ma:contentTypeScope="" ma:versionID="e628b97fc34613297d2da6d3c9f2f183">
  <xsd:schema xmlns:xsd="http://www.w3.org/2001/XMLSchema" xmlns:xs="http://www.w3.org/2001/XMLSchema" xmlns:p="http://schemas.microsoft.com/office/2006/metadata/properties" xmlns:ns3="3b082b45-bed0-44a7-85d8-b6d12937395e" xmlns:ns4="1d776104-4235-4935-8055-dc9fceef1657" targetNamespace="http://schemas.microsoft.com/office/2006/metadata/properties" ma:root="true" ma:fieldsID="3292f13381debff15392fe3582239bf9" ns3:_="" ns4:_="">
    <xsd:import namespace="3b082b45-bed0-44a7-85d8-b6d12937395e"/>
    <xsd:import namespace="1d776104-4235-4935-8055-dc9fceef165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082b45-bed0-44a7-85d8-b6d1293739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776104-4235-4935-8055-dc9fceef165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215520A-CE3C-460F-A0B3-47DBA0013A1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2D4E2B8-E5D4-4907-ACCF-0AA96E9EDEA7}">
  <ds:schemaRefs>
    <ds:schemaRef ds:uri="1d776104-4235-4935-8055-dc9fceef1657"/>
    <ds:schemaRef ds:uri="3b082b45-bed0-44a7-85d8-b6d12937395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185889B-45B9-4FBD-8573-532185EC6020}">
  <ds:schemaRefs>
    <ds:schemaRef ds:uri="3b082b45-bed0-44a7-85d8-b6d12937395e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1d776104-4235-4935-8055-dc9fceef1657"/>
    <ds:schemaRef ds:uri="http://www.w3.org/XML/1998/namespace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717</Words>
  <Application>Microsoft Office PowerPoint</Application>
  <PresentationFormat>Grand écran</PresentationFormat>
  <Paragraphs>119</Paragraphs>
  <Slides>17</Slides>
  <Notes>13</Notes>
  <HiddenSlides>0</HiddenSlides>
  <MMClips>1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18" baseType="lpstr">
      <vt:lpstr>Office Theme</vt:lpstr>
      <vt:lpstr>Projet : The face tracker    </vt:lpstr>
      <vt:lpstr>Sommaire </vt:lpstr>
      <vt:lpstr>1. Présentation du sujet </vt:lpstr>
      <vt:lpstr>2. Présentation du drone et des logiciels</vt:lpstr>
      <vt:lpstr>2.1 Le drone</vt:lpstr>
      <vt:lpstr>2.2 ROS Kinetic </vt:lpstr>
      <vt:lpstr>2.3 Gazebo </vt:lpstr>
      <vt:lpstr>3. Architecture du projet</vt:lpstr>
      <vt:lpstr>4.1 Premier algorithme : Haarcascade Classifier</vt:lpstr>
      <vt:lpstr>4.1 Premier algorithme : Haarcascade Classifier</vt:lpstr>
      <vt:lpstr>4.2 Deuxième algorithme : get_frontal_face_detector</vt:lpstr>
      <vt:lpstr>4.2 Deuxième algorithme : get_frontal_face_detector</vt:lpstr>
      <vt:lpstr>4.2 Deuxième algorithme : get_frontal_face_detector</vt:lpstr>
      <vt:lpstr>4.3 Choix fait</vt:lpstr>
      <vt:lpstr>5. Mise en mouvement du drone</vt:lpstr>
      <vt:lpstr>6. Améliorations possibles</vt:lpstr>
      <vt:lpstr>7.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Drone    </dc:title>
  <dc:creator>Yohan Arnoux</dc:creator>
  <cp:lastModifiedBy>carole ravel</cp:lastModifiedBy>
  <cp:revision>9</cp:revision>
  <dcterms:created xsi:type="dcterms:W3CDTF">2021-02-08T18:42:13Z</dcterms:created>
  <dcterms:modified xsi:type="dcterms:W3CDTF">2021-03-19T10:36:30Z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0x0101004601947F54E9844099B87ED49404F946</vt:lpwstr>
  </property>
</Properties>
</file>